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82" r:id="rId12"/>
    <p:sldId id="283" r:id="rId13"/>
    <p:sldId id="284" r:id="rId14"/>
    <p:sldId id="285" r:id="rId15"/>
    <p:sldId id="286" r:id="rId16"/>
    <p:sldId id="287" r:id="rId17"/>
    <p:sldId id="288" r:id="rId18"/>
    <p:sldId id="266" r:id="rId19"/>
    <p:sldId id="267" r:id="rId20"/>
    <p:sldId id="268" r:id="rId21"/>
    <p:sldId id="269" r:id="rId22"/>
    <p:sldId id="270" r:id="rId23"/>
    <p:sldId id="271" r:id="rId24"/>
    <p:sldId id="272" r:id="rId25"/>
    <p:sldId id="273" r:id="rId26"/>
    <p:sldId id="289" r:id="rId27"/>
    <p:sldId id="274" r:id="rId28"/>
    <p:sldId id="290" r:id="rId29"/>
    <p:sldId id="291"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1" autoAdjust="0"/>
    <p:restoredTop sz="94660"/>
  </p:normalViewPr>
  <p:slideViewPr>
    <p:cSldViewPr>
      <p:cViewPr>
        <p:scale>
          <a:sx n="109" d="100"/>
          <a:sy n="109" d="100"/>
        </p:scale>
        <p:origin x="-450"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12/8/2014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12/8/2014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914400"/>
            <a:ext cx="7772400" cy="1470025"/>
          </a:xfrm>
        </p:spPr>
        <p:txBody>
          <a:bodyPr>
            <a:normAutofit fontScale="90000"/>
          </a:bodyPr>
          <a:lstStyle/>
          <a:p>
            <a:r>
              <a:rPr lang="en-US" sz="4000" b="1" dirty="0"/>
              <a:t>Numerical Simulation Research of the Microwave Radiation Transfer over the Complicated Land </a:t>
            </a:r>
            <a:r>
              <a:rPr lang="en-US" sz="4000" b="1" dirty="0" smtClean="0"/>
              <a:t>Surface Using CRTM and MWRT Models</a:t>
            </a:r>
            <a:r>
              <a:rPr lang="en-US" dirty="0"/>
              <a:t/>
            </a:r>
            <a:br>
              <a:rPr lang="en-US" dirty="0"/>
            </a:br>
            <a:endParaRPr lang="en-US" dirty="0"/>
          </a:p>
        </p:txBody>
      </p:sp>
      <p:sp>
        <p:nvSpPr>
          <p:cNvPr id="3" name="Subtitle 2"/>
          <p:cNvSpPr>
            <a:spLocks noGrp="1"/>
          </p:cNvSpPr>
          <p:nvPr>
            <p:ph type="subTitle" idx="1"/>
          </p:nvPr>
        </p:nvSpPr>
        <p:spPr/>
        <p:txBody>
          <a:bodyPr/>
          <a:lstStyle/>
          <a:p>
            <a:endParaRPr lang="en-US"/>
          </a:p>
        </p:txBody>
      </p:sp>
      <p:pic>
        <p:nvPicPr>
          <p:cNvPr id="5" name="Picture 4"/>
          <p:cNvPicPr/>
          <p:nvPr/>
        </p:nvPicPr>
        <p:blipFill>
          <a:blip r:embed="rId2"/>
          <a:stretch>
            <a:fillRect/>
          </a:stretch>
        </p:blipFill>
        <p:spPr>
          <a:xfrm>
            <a:off x="457200" y="2441166"/>
            <a:ext cx="3200400" cy="1918516"/>
          </a:xfrm>
          <a:prstGeom prst="rect">
            <a:avLst/>
          </a:prstGeom>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4495800"/>
            <a:ext cx="3239589" cy="1708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http://global.jaxa.jp/press/2011/10/img/20111004_ams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6789" y="2465115"/>
            <a:ext cx="4913811" cy="3700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0149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38600"/>
            <a:ext cx="8229600" cy="2362200"/>
          </a:xfrm>
        </p:spPr>
        <p:txBody>
          <a:bodyPr>
            <a:normAutofit fontScale="55000" lnSpcReduction="20000"/>
          </a:bodyPr>
          <a:lstStyle/>
          <a:p>
            <a:r>
              <a:rPr lang="en-US" b="1" dirty="0">
                <a:solidFill>
                  <a:schemeClr val="accent1"/>
                </a:solidFill>
              </a:rPr>
              <a:t>The response of </a:t>
            </a:r>
            <a:r>
              <a:rPr lang="en-US" b="1" dirty="0" smtClean="0">
                <a:solidFill>
                  <a:schemeClr val="accent1"/>
                </a:solidFill>
              </a:rPr>
              <a:t>emissivity </a:t>
            </a:r>
            <a:r>
              <a:rPr lang="en-US" b="1" dirty="0">
                <a:solidFill>
                  <a:schemeClr val="accent1"/>
                </a:solidFill>
              </a:rPr>
              <a:t>to snow </a:t>
            </a:r>
            <a:r>
              <a:rPr lang="en-US" b="1" dirty="0" smtClean="0">
                <a:solidFill>
                  <a:schemeClr val="accent1"/>
                </a:solidFill>
              </a:rPr>
              <a:t>depth</a:t>
            </a:r>
          </a:p>
          <a:p>
            <a:r>
              <a:rPr lang="en-US" dirty="0"/>
              <a:t>when the snow depth increases, the emissivity in all frequencies except 89GHz and 36.5GHz will decrease. It is because the microwave radiation emitted from the surface will transmit through the snow cover and thus be deducted by the scattering of snow particles. </a:t>
            </a:r>
            <a:endParaRPr lang="en-US" dirty="0" smtClean="0"/>
          </a:p>
          <a:p>
            <a:r>
              <a:rPr lang="en-US" dirty="0" smtClean="0"/>
              <a:t>However</a:t>
            </a:r>
            <a:r>
              <a:rPr lang="en-US" dirty="0"/>
              <a:t>, the snow depth has a great effect on the emissivity in 89GHz. When the snow is deeper than 200mm, the emissivity in 89GHz will </a:t>
            </a:r>
            <a:r>
              <a:rPr lang="en-US" dirty="0" smtClean="0"/>
              <a:t>increase </a:t>
            </a:r>
            <a:r>
              <a:rPr lang="en-US" dirty="0"/>
              <a:t>as the depth increases. The reason is that when the snow depth is increasing, the emission of the radiation from snow itself will increase. </a:t>
            </a:r>
          </a:p>
        </p:txBody>
      </p:sp>
      <p:pic>
        <p:nvPicPr>
          <p:cNvPr id="4" name="Picture 3"/>
          <p:cNvPicPr/>
          <p:nvPr/>
        </p:nvPicPr>
        <p:blipFill>
          <a:blip r:embed="rId2"/>
          <a:stretch>
            <a:fillRect/>
          </a:stretch>
        </p:blipFill>
        <p:spPr>
          <a:xfrm>
            <a:off x="1143000" y="187325"/>
            <a:ext cx="5943600" cy="1489075"/>
          </a:xfrm>
          <a:prstGeom prst="rect">
            <a:avLst/>
          </a:prstGeom>
        </p:spPr>
      </p:pic>
      <p:pic>
        <p:nvPicPr>
          <p:cNvPr id="5" name="Picture 4"/>
          <p:cNvPicPr/>
          <p:nvPr/>
        </p:nvPicPr>
        <p:blipFill>
          <a:blip r:embed="rId3"/>
          <a:stretch>
            <a:fillRect/>
          </a:stretch>
        </p:blipFill>
        <p:spPr>
          <a:xfrm>
            <a:off x="762000" y="1524000"/>
            <a:ext cx="7086600" cy="2590800"/>
          </a:xfrm>
          <a:prstGeom prst="rect">
            <a:avLst/>
          </a:prstGeom>
        </p:spPr>
      </p:pic>
      <p:pic>
        <p:nvPicPr>
          <p:cNvPr id="6" name="Picture 5"/>
          <p:cNvPicPr/>
          <p:nvPr/>
        </p:nvPicPr>
        <p:blipFill rotWithShape="1">
          <a:blip r:embed="rId4"/>
          <a:srcRect t="20520" r="95158" b="30161"/>
          <a:stretch/>
        </p:blipFill>
        <p:spPr>
          <a:xfrm>
            <a:off x="762000" y="2209799"/>
            <a:ext cx="269966" cy="1219201"/>
          </a:xfrm>
          <a:prstGeom prst="rect">
            <a:avLst/>
          </a:prstGeom>
        </p:spPr>
      </p:pic>
      <p:pic>
        <p:nvPicPr>
          <p:cNvPr id="7" name="Picture 6"/>
          <p:cNvPicPr/>
          <p:nvPr/>
        </p:nvPicPr>
        <p:blipFill rotWithShape="1">
          <a:blip r:embed="rId4"/>
          <a:srcRect l="50294" t="22281" r="45489" b="29456"/>
          <a:stretch/>
        </p:blipFill>
        <p:spPr>
          <a:xfrm>
            <a:off x="4419600" y="2222863"/>
            <a:ext cx="235132" cy="1193074"/>
          </a:xfrm>
          <a:prstGeom prst="rect">
            <a:avLst/>
          </a:prstGeom>
        </p:spPr>
      </p:pic>
    </p:spTree>
    <p:extLst>
      <p:ext uri="{BB962C8B-B14F-4D97-AF65-F5344CB8AC3E}">
        <p14:creationId xmlns:p14="http://schemas.microsoft.com/office/powerpoint/2010/main" val="8160302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1"/>
                </a:solidFill>
              </a:rPr>
              <a:t>The global emissivity distribution from the simulation of CRTM</a:t>
            </a:r>
            <a:endParaRPr lang="en-US" dirty="0">
              <a:solidFill>
                <a:schemeClr val="accent1"/>
              </a:solidFill>
            </a:endParaRP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marL="0" indent="0">
                  <a:buNone/>
                </a:pPr>
                <a:r>
                  <a:rPr lang="en-US" sz="2400" dirty="0">
                    <a:solidFill>
                      <a:schemeClr val="accent3"/>
                    </a:solidFill>
                  </a:rPr>
                  <a:t>The soil moisture content, soil temperature, surface temperature and snow depth </a:t>
                </a:r>
                <a:r>
                  <a:rPr lang="en-US" sz="2400" dirty="0" smtClean="0">
                    <a:solidFill>
                      <a:schemeClr val="accent3"/>
                    </a:solidFill>
                  </a:rPr>
                  <a:t>data</a:t>
                </a:r>
              </a:p>
              <a:p>
                <a:pPr marL="0" indent="0">
                  <a:buNone/>
                </a:pPr>
                <a:r>
                  <a:rPr lang="en-US" sz="1600" dirty="0" smtClean="0"/>
                  <a:t>-from </a:t>
                </a:r>
                <a:r>
                  <a:rPr lang="en-US" sz="1600" dirty="0"/>
                  <a:t>the FNL reanalysis of NCEP (National Centers For Environmental Prediction). The data of NCEP FNL is produced every 6 hours per day. The </a:t>
                </a:r>
                <a:r>
                  <a:rPr lang="en-US" sz="1600" dirty="0" smtClean="0"/>
                  <a:t>resolution </a:t>
                </a:r>
                <a:r>
                  <a:rPr lang="en-US" sz="1600" dirty="0"/>
                  <a:t>is </a:t>
                </a:r>
                <a14:m>
                  <m:oMath xmlns:m="http://schemas.openxmlformats.org/officeDocument/2006/math">
                    <m:r>
                      <a:rPr lang="en-US" sz="1600" i="1">
                        <a:latin typeface="Cambria Math"/>
                      </a:rPr>
                      <m:t>1°×1°</m:t>
                    </m:r>
                  </m:oMath>
                </a14:m>
                <a:r>
                  <a:rPr lang="en-US" sz="1600" dirty="0"/>
                  <a:t>. </a:t>
                </a:r>
                <a:endParaRPr lang="en-US" sz="1600" dirty="0" smtClean="0"/>
              </a:p>
              <a:p>
                <a:pPr marL="0" indent="0">
                  <a:buNone/>
                </a:pPr>
                <a:r>
                  <a:rPr lang="en-US" sz="2400" dirty="0">
                    <a:solidFill>
                      <a:schemeClr val="accent3"/>
                    </a:solidFill>
                  </a:rPr>
                  <a:t>the vegetation data </a:t>
                </a:r>
                <a:endParaRPr lang="en-US" sz="2400" dirty="0" smtClean="0">
                  <a:solidFill>
                    <a:schemeClr val="accent3"/>
                  </a:solidFill>
                </a:endParaRPr>
              </a:p>
              <a:p>
                <a:pPr marL="0" indent="0">
                  <a:buNone/>
                </a:pPr>
                <a:r>
                  <a:rPr lang="en-US" sz="1600" dirty="0" smtClean="0"/>
                  <a:t>-from </a:t>
                </a:r>
                <a:r>
                  <a:rPr lang="en-US" sz="1600" dirty="0"/>
                  <a:t>the 16 days vegetation production of MODIS (Moderate Resolution Imaging </a:t>
                </a:r>
                <a:r>
                  <a:rPr lang="en-US" sz="1600" dirty="0" err="1"/>
                  <a:t>Spectroradiometer</a:t>
                </a:r>
                <a:r>
                  <a:rPr lang="en-US" sz="1600" dirty="0"/>
                  <a:t>). The resolution of it is </a:t>
                </a:r>
                <a14:m>
                  <m:oMath xmlns:m="http://schemas.openxmlformats.org/officeDocument/2006/math">
                    <m:r>
                      <a:rPr lang="en-US" sz="1600" i="1">
                        <a:latin typeface="Cambria Math"/>
                      </a:rPr>
                      <m:t>0.05°×0.05°</m:t>
                    </m:r>
                  </m:oMath>
                </a14:m>
                <a:r>
                  <a:rPr lang="en-US" sz="1600" dirty="0"/>
                  <a:t> . </a:t>
                </a:r>
                <a:endParaRPr lang="en-US" sz="1600" dirty="0" smtClean="0"/>
              </a:p>
              <a:p>
                <a:pPr marL="0" indent="0">
                  <a:buNone/>
                </a:pPr>
                <a:endParaRPr lang="en-US" sz="1600" dirty="0">
                  <a:solidFill>
                    <a:schemeClr val="accent3"/>
                  </a:solidFill>
                </a:endParaRPr>
              </a:p>
              <a:p>
                <a:pPr marL="0" indent="0">
                  <a:buNone/>
                </a:pPr>
                <a:r>
                  <a:rPr lang="en-US" sz="1600" dirty="0">
                    <a:solidFill>
                      <a:schemeClr val="accent1"/>
                    </a:solidFill>
                  </a:rPr>
                  <a:t>use the extrapolation to make the resolution all the same</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rotWithShape="1">
                <a:blip r:embed="rId2"/>
                <a:stretch>
                  <a:fillRect l="-1111" t="-1078" r="-1630"/>
                </a:stretch>
              </a:blipFill>
            </p:spPr>
            <p:txBody>
              <a:bodyPr/>
              <a:lstStyle/>
              <a:p>
                <a:r>
                  <a:rPr lang="en-US">
                    <a:noFill/>
                  </a:rPr>
                  <a:t> </a:t>
                </a:r>
              </a:p>
            </p:txBody>
          </p:sp>
        </mc:Fallback>
      </mc:AlternateContent>
    </p:spTree>
    <p:extLst>
      <p:ext uri="{BB962C8B-B14F-4D97-AF65-F5344CB8AC3E}">
        <p14:creationId xmlns:p14="http://schemas.microsoft.com/office/powerpoint/2010/main" val="6757356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457200" y="381000"/>
            <a:ext cx="5219700" cy="2686050"/>
          </a:xfrm>
          <a:prstGeom prst="rect">
            <a:avLst/>
          </a:prstGeom>
        </p:spPr>
      </p:pic>
      <p:pic>
        <p:nvPicPr>
          <p:cNvPr id="5" name="Picture 4"/>
          <p:cNvPicPr/>
          <p:nvPr/>
        </p:nvPicPr>
        <p:blipFill>
          <a:blip r:embed="rId3"/>
          <a:stretch>
            <a:fillRect/>
          </a:stretch>
        </p:blipFill>
        <p:spPr>
          <a:xfrm>
            <a:off x="463731" y="3525695"/>
            <a:ext cx="5257800" cy="2695575"/>
          </a:xfrm>
          <a:prstGeom prst="rect">
            <a:avLst/>
          </a:prstGeom>
        </p:spPr>
      </p:pic>
      <mc:AlternateContent xmlns:mc="http://schemas.openxmlformats.org/markup-compatibility/2006">
        <mc:Choice xmlns:a14="http://schemas.microsoft.com/office/drawing/2010/main" Requires="a14">
          <p:sp>
            <p:nvSpPr>
              <p:cNvPr id="6" name="TextBox 5"/>
              <p:cNvSpPr txBox="1"/>
              <p:nvPr/>
            </p:nvSpPr>
            <p:spPr>
              <a:xfrm>
                <a:off x="152400" y="3077391"/>
                <a:ext cx="6172200" cy="861774"/>
              </a:xfrm>
              <a:prstGeom prst="rect">
                <a:avLst/>
              </a:prstGeom>
              <a:noFill/>
            </p:spPr>
            <p:txBody>
              <a:bodyPr wrap="square" rtlCol="0">
                <a:spAutoFit/>
              </a:bodyPr>
              <a:lstStyle/>
              <a:p>
                <a:pPr algn="ctr"/>
                <a:r>
                  <a:rPr lang="en-US" sz="1600" dirty="0"/>
                  <a:t>First 16 days NDVI production in 2001 </a:t>
                </a:r>
                <a:r>
                  <a:rPr lang="en-US" sz="1600" dirty="0" smtClean="0"/>
                  <a:t>before </a:t>
                </a:r>
                <a:r>
                  <a:rPr lang="en-US" sz="1600" dirty="0" err="1" smtClean="0"/>
                  <a:t>regridding</a:t>
                </a:r>
                <a:r>
                  <a:rPr lang="en-US" sz="1600" dirty="0" smtClean="0"/>
                  <a:t> with </a:t>
                </a:r>
                <a:r>
                  <a:rPr lang="en-US" sz="1600" dirty="0"/>
                  <a:t>the resolution of </a:t>
                </a:r>
                <a14:m>
                  <m:oMath xmlns:m="http://schemas.openxmlformats.org/officeDocument/2006/math">
                    <m:r>
                      <a:rPr lang="en-US" sz="1600" i="1">
                        <a:latin typeface="Cambria Math"/>
                      </a:rPr>
                      <m:t>0.05°×0.05°</m:t>
                    </m:r>
                  </m:oMath>
                </a14:m>
                <a:endParaRPr lang="en-US" sz="1600" dirty="0"/>
              </a:p>
              <a:p>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152400" y="3077391"/>
                <a:ext cx="6172200" cy="861774"/>
              </a:xfrm>
              <a:prstGeom prst="rect">
                <a:avLst/>
              </a:prstGeom>
              <a:blipFill rotWithShape="1">
                <a:blip r:embed="rId4"/>
                <a:stretch>
                  <a:fillRect t="-212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19050" y="5996226"/>
                <a:ext cx="6172200" cy="584775"/>
              </a:xfrm>
              <a:prstGeom prst="rect">
                <a:avLst/>
              </a:prstGeom>
              <a:noFill/>
            </p:spPr>
            <p:txBody>
              <a:bodyPr wrap="square" rtlCol="0">
                <a:spAutoFit/>
              </a:bodyPr>
              <a:lstStyle/>
              <a:p>
                <a:pPr algn="ctr"/>
                <a:r>
                  <a:rPr lang="en-US" sz="1600" dirty="0"/>
                  <a:t>First 16 days NDVI production in 2001 </a:t>
                </a:r>
                <a:r>
                  <a:rPr lang="en-US" sz="1600" dirty="0"/>
                  <a:t>before </a:t>
                </a:r>
                <a:r>
                  <a:rPr lang="en-US" sz="1600" dirty="0" err="1"/>
                  <a:t>regridding</a:t>
                </a:r>
                <a:r>
                  <a:rPr lang="en-US" sz="1600" dirty="0"/>
                  <a:t> </a:t>
                </a:r>
                <a:r>
                  <a:rPr lang="en-US" sz="1600" dirty="0"/>
                  <a:t>with the resolution of  </a:t>
                </a:r>
                <a14:m>
                  <m:oMath xmlns:m="http://schemas.openxmlformats.org/officeDocument/2006/math">
                    <m:r>
                      <a:rPr lang="en-US" sz="1600" i="1">
                        <a:latin typeface="Cambria Math"/>
                      </a:rPr>
                      <m:t>1°×1°</m:t>
                    </m:r>
                  </m:oMath>
                </a14:m>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19050" y="5996226"/>
                <a:ext cx="6172200" cy="584775"/>
              </a:xfrm>
              <a:prstGeom prst="rect">
                <a:avLst/>
              </a:prstGeom>
              <a:blipFill rotWithShape="1">
                <a:blip r:embed="rId5"/>
                <a:stretch>
                  <a:fillRect t="-3125" b="-12500"/>
                </a:stretch>
              </a:blipFill>
            </p:spPr>
            <p:txBody>
              <a:bodyPr/>
              <a:lstStyle/>
              <a:p>
                <a:r>
                  <a:rPr lang="en-US">
                    <a:noFill/>
                  </a:rPr>
                  <a:t> </a:t>
                </a:r>
              </a:p>
            </p:txBody>
          </p:sp>
        </mc:Fallback>
      </mc:AlternateContent>
      <p:sp>
        <p:nvSpPr>
          <p:cNvPr id="8" name="TextBox 7"/>
          <p:cNvSpPr txBox="1"/>
          <p:nvPr/>
        </p:nvSpPr>
        <p:spPr>
          <a:xfrm>
            <a:off x="6019800" y="609600"/>
            <a:ext cx="2971800" cy="1200329"/>
          </a:xfrm>
          <a:prstGeom prst="rect">
            <a:avLst/>
          </a:prstGeom>
          <a:noFill/>
        </p:spPr>
        <p:txBody>
          <a:bodyPr wrap="square" rtlCol="0">
            <a:spAutoFit/>
          </a:bodyPr>
          <a:lstStyle/>
          <a:p>
            <a:r>
              <a:rPr lang="en-US" dirty="0"/>
              <a:t>In order to calculate the vegetation coverage, we use the following </a:t>
            </a:r>
            <a:r>
              <a:rPr lang="en-US" dirty="0" smtClean="0"/>
              <a:t>equations:</a:t>
            </a:r>
          </a:p>
          <a:p>
            <a:endParaRPr lang="en-US" dirty="0"/>
          </a:p>
        </p:txBody>
      </p:sp>
      <p:pic>
        <p:nvPicPr>
          <p:cNvPr id="9" name="Picture 8"/>
          <p:cNvPicPr/>
          <p:nvPr/>
        </p:nvPicPr>
        <p:blipFill>
          <a:blip r:embed="rId6"/>
          <a:stretch>
            <a:fillRect/>
          </a:stretch>
        </p:blipFill>
        <p:spPr>
          <a:xfrm>
            <a:off x="5661660" y="2533650"/>
            <a:ext cx="3400425" cy="1066800"/>
          </a:xfrm>
          <a:prstGeom prst="rect">
            <a:avLst/>
          </a:prstGeom>
        </p:spPr>
      </p:pic>
      <p:sp>
        <p:nvSpPr>
          <p:cNvPr id="10" name="TextBox 9"/>
          <p:cNvSpPr txBox="1"/>
          <p:nvPr/>
        </p:nvSpPr>
        <p:spPr>
          <a:xfrm>
            <a:off x="5867400" y="4191000"/>
            <a:ext cx="3124200" cy="646331"/>
          </a:xfrm>
          <a:prstGeom prst="rect">
            <a:avLst/>
          </a:prstGeom>
          <a:noFill/>
        </p:spPr>
        <p:txBody>
          <a:bodyPr wrap="square" rtlCol="0">
            <a:spAutoFit/>
          </a:bodyPr>
          <a:lstStyle/>
          <a:p>
            <a:r>
              <a:rPr lang="en-US" dirty="0"/>
              <a:t>Where VF is the vegetation coverage in percentage</a:t>
            </a:r>
          </a:p>
        </p:txBody>
      </p:sp>
    </p:spTree>
    <p:extLst>
      <p:ext uri="{BB962C8B-B14F-4D97-AF65-F5344CB8AC3E}">
        <p14:creationId xmlns:p14="http://schemas.microsoft.com/office/powerpoint/2010/main" val="33082904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9100" y="663801"/>
                <a:ext cx="8229600" cy="4525963"/>
              </a:xfrm>
            </p:spPr>
            <p:txBody>
              <a:bodyPr>
                <a:normAutofit/>
              </a:bodyPr>
              <a:lstStyle/>
              <a:p>
                <a:r>
                  <a:rPr lang="en-US" sz="1600" dirty="0"/>
                  <a:t>NCPE FNL did not provide me with the data of snow depth, it only has the data of water equivalence of accumulation. However, water equivalence is the result of snow density times snow depth, thus we assume that the density of snow is </a:t>
                </a:r>
                <a14:m>
                  <m:oMath xmlns:m="http://schemas.openxmlformats.org/officeDocument/2006/math">
                    <m:r>
                      <a:rPr lang="en-US" sz="1600" i="1">
                        <a:latin typeface="Cambria Math"/>
                      </a:rPr>
                      <m:t>0.2</m:t>
                    </m:r>
                    <m:r>
                      <a:rPr lang="en-US" sz="1600" i="1">
                        <a:latin typeface="Cambria Math"/>
                      </a:rPr>
                      <m:t>𝑔</m:t>
                    </m:r>
                    <m:r>
                      <a:rPr lang="en-US" sz="1600" i="1">
                        <a:latin typeface="Cambria Math"/>
                      </a:rPr>
                      <m:t>/</m:t>
                    </m:r>
                    <m:sSup>
                      <m:sSupPr>
                        <m:ctrlPr>
                          <a:rPr lang="en-US" sz="1600" i="1">
                            <a:latin typeface="Cambria Math"/>
                          </a:rPr>
                        </m:ctrlPr>
                      </m:sSupPr>
                      <m:e>
                        <m:r>
                          <a:rPr lang="en-US" sz="1600" i="1">
                            <a:latin typeface="Cambria Math"/>
                          </a:rPr>
                          <m:t>𝑐𝑚</m:t>
                        </m:r>
                      </m:e>
                      <m:sup>
                        <m:r>
                          <a:rPr lang="en-US" sz="1600" i="1">
                            <a:latin typeface="Cambria Math"/>
                          </a:rPr>
                          <m:t>3</m:t>
                        </m:r>
                      </m:sup>
                    </m:sSup>
                  </m:oMath>
                </a14:m>
                <a:r>
                  <a:rPr lang="en-US" sz="1600" dirty="0"/>
                  <a:t>, we can get the result of snow depth in terms of snow water equivalence of accumulation: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9100" y="663801"/>
                <a:ext cx="8229600" cy="4525963"/>
              </a:xfrm>
              <a:blipFill rotWithShape="1">
                <a:blip r:embed="rId2"/>
                <a:stretch>
                  <a:fillRect l="-296" t="-404" r="-296"/>
                </a:stretch>
              </a:blipFill>
            </p:spPr>
            <p:txBody>
              <a:bodyPr/>
              <a:lstStyle/>
              <a:p>
                <a:r>
                  <a:rPr lang="en-US">
                    <a:noFill/>
                  </a:rPr>
                  <a:t> </a:t>
                </a:r>
              </a:p>
            </p:txBody>
          </p:sp>
        </mc:Fallback>
      </mc:AlternateContent>
      <p:pic>
        <p:nvPicPr>
          <p:cNvPr id="4" name="Picture 3"/>
          <p:cNvPicPr/>
          <p:nvPr/>
        </p:nvPicPr>
        <p:blipFill>
          <a:blip r:embed="rId3"/>
          <a:stretch>
            <a:fillRect/>
          </a:stretch>
        </p:blipFill>
        <p:spPr>
          <a:xfrm>
            <a:off x="3276600" y="1873157"/>
            <a:ext cx="2514600" cy="797379"/>
          </a:xfrm>
          <a:prstGeom prst="rect">
            <a:avLst/>
          </a:prstGeom>
        </p:spPr>
      </p:pic>
      <p:pic>
        <p:nvPicPr>
          <p:cNvPr id="5" name="Picture 4"/>
          <p:cNvPicPr/>
          <p:nvPr/>
        </p:nvPicPr>
        <p:blipFill>
          <a:blip r:embed="rId4"/>
          <a:stretch>
            <a:fillRect/>
          </a:stretch>
        </p:blipFill>
        <p:spPr>
          <a:xfrm>
            <a:off x="1947862" y="2590800"/>
            <a:ext cx="5172075" cy="3543300"/>
          </a:xfrm>
          <a:prstGeom prst="rect">
            <a:avLst/>
          </a:prstGeom>
        </p:spPr>
      </p:pic>
    </p:spTree>
    <p:extLst>
      <p:ext uri="{BB962C8B-B14F-4D97-AF65-F5344CB8AC3E}">
        <p14:creationId xmlns:p14="http://schemas.microsoft.com/office/powerpoint/2010/main" val="32104833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stretch>
            <a:fillRect/>
          </a:stretch>
        </p:blipFill>
        <p:spPr>
          <a:xfrm>
            <a:off x="2035582" y="76200"/>
            <a:ext cx="5179921" cy="2913380"/>
          </a:xfrm>
          <a:prstGeom prst="rect">
            <a:avLst/>
          </a:prstGeom>
        </p:spPr>
      </p:pic>
      <p:pic>
        <p:nvPicPr>
          <p:cNvPr id="5" name="Picture 4"/>
          <p:cNvPicPr/>
          <p:nvPr/>
        </p:nvPicPr>
        <p:blipFill>
          <a:blip r:embed="rId3"/>
          <a:stretch>
            <a:fillRect/>
          </a:stretch>
        </p:blipFill>
        <p:spPr>
          <a:xfrm>
            <a:off x="2154212" y="3291840"/>
            <a:ext cx="5061291" cy="2804160"/>
          </a:xfrm>
          <a:prstGeom prst="rect">
            <a:avLst/>
          </a:prstGeom>
        </p:spPr>
      </p:pic>
    </p:spTree>
    <p:extLst>
      <p:ext uri="{BB962C8B-B14F-4D97-AF65-F5344CB8AC3E}">
        <p14:creationId xmlns:p14="http://schemas.microsoft.com/office/powerpoint/2010/main" val="34870051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p:nvPr/>
        </p:nvPicPr>
        <p:blipFill>
          <a:blip r:embed="rId2"/>
          <a:stretch>
            <a:fillRect/>
          </a:stretch>
        </p:blipFill>
        <p:spPr>
          <a:xfrm>
            <a:off x="381000" y="457200"/>
            <a:ext cx="3614420" cy="2348865"/>
          </a:xfrm>
          <a:prstGeom prst="rect">
            <a:avLst/>
          </a:prstGeom>
        </p:spPr>
      </p:pic>
      <p:pic>
        <p:nvPicPr>
          <p:cNvPr id="6" name="Picture 5"/>
          <p:cNvPicPr/>
          <p:nvPr/>
        </p:nvPicPr>
        <p:blipFill>
          <a:blip r:embed="rId3"/>
          <a:stretch>
            <a:fillRect/>
          </a:stretch>
        </p:blipFill>
        <p:spPr>
          <a:xfrm>
            <a:off x="304800" y="2819400"/>
            <a:ext cx="3810001" cy="2507614"/>
          </a:xfrm>
          <a:prstGeom prst="rect">
            <a:avLst/>
          </a:prstGeom>
        </p:spPr>
      </p:pic>
      <p:pic>
        <p:nvPicPr>
          <p:cNvPr id="7" name="Content Placeholder 6"/>
          <p:cNvPicPr>
            <a:picLocks noGrp="1"/>
          </p:cNvPicPr>
          <p:nvPr>
            <p:ph idx="1"/>
          </p:nvPr>
        </p:nvPicPr>
        <p:blipFill>
          <a:blip r:embed="rId4"/>
          <a:stretch>
            <a:fillRect/>
          </a:stretch>
        </p:blipFill>
        <p:spPr>
          <a:xfrm>
            <a:off x="4343400" y="2845526"/>
            <a:ext cx="3810001" cy="2481488"/>
          </a:xfrm>
          <a:prstGeom prst="rect">
            <a:avLst/>
          </a:prstGeom>
        </p:spPr>
      </p:pic>
      <p:sp>
        <p:nvSpPr>
          <p:cNvPr id="8" name="TextBox 7"/>
          <p:cNvSpPr txBox="1"/>
          <p:nvPr/>
        </p:nvSpPr>
        <p:spPr>
          <a:xfrm>
            <a:off x="685800" y="5410200"/>
            <a:ext cx="7086600" cy="461665"/>
          </a:xfrm>
          <a:prstGeom prst="rect">
            <a:avLst/>
          </a:prstGeom>
          <a:noFill/>
        </p:spPr>
        <p:txBody>
          <a:bodyPr wrap="square" rtlCol="0">
            <a:spAutoFit/>
          </a:bodyPr>
          <a:lstStyle/>
          <a:p>
            <a:r>
              <a:rPr lang="en-US" sz="2400" dirty="0">
                <a:solidFill>
                  <a:schemeClr val="accent1"/>
                </a:solidFill>
              </a:rPr>
              <a:t>Global emissivity </a:t>
            </a:r>
            <a:r>
              <a:rPr lang="en-US" sz="2400" dirty="0" smtClean="0">
                <a:solidFill>
                  <a:schemeClr val="accent1"/>
                </a:solidFill>
              </a:rPr>
              <a:t>at </a:t>
            </a:r>
            <a:r>
              <a:rPr lang="en-US" sz="2400" dirty="0">
                <a:solidFill>
                  <a:schemeClr val="accent1"/>
                </a:solidFill>
              </a:rPr>
              <a:t>12:00 on January 1</a:t>
            </a:r>
            <a:r>
              <a:rPr lang="en-US" sz="2400" baseline="30000" dirty="0">
                <a:solidFill>
                  <a:schemeClr val="accent1"/>
                </a:solidFill>
              </a:rPr>
              <a:t>st</a:t>
            </a:r>
            <a:r>
              <a:rPr lang="en-US" sz="2400" dirty="0">
                <a:solidFill>
                  <a:schemeClr val="accent1"/>
                </a:solidFill>
              </a:rPr>
              <a:t> ,2001</a:t>
            </a:r>
          </a:p>
        </p:txBody>
      </p:sp>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457200"/>
            <a:ext cx="3733800" cy="2454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376646" y="6096000"/>
            <a:ext cx="7829006" cy="461665"/>
          </a:xfrm>
          <a:prstGeom prst="rect">
            <a:avLst/>
          </a:prstGeom>
          <a:noFill/>
        </p:spPr>
        <p:txBody>
          <a:bodyPr wrap="square" rtlCol="0">
            <a:spAutoFit/>
          </a:bodyPr>
          <a:lstStyle/>
          <a:p>
            <a:r>
              <a:rPr lang="en-US" sz="1200" dirty="0" smtClean="0"/>
              <a:t>Emissivity is </a:t>
            </a:r>
            <a:r>
              <a:rPr lang="en-US" sz="1200" dirty="0"/>
              <a:t>high in </a:t>
            </a:r>
            <a:r>
              <a:rPr lang="en-US" sz="1200" dirty="0" smtClean="0"/>
              <a:t>Siberia, Sahara, where the vegetation fraction and soil moisture are both small. In contract, the areas where </a:t>
            </a:r>
            <a:r>
              <a:rPr lang="en-US" sz="1200" dirty="0"/>
              <a:t>vegetation fraction and soil moisture </a:t>
            </a:r>
            <a:r>
              <a:rPr lang="en-US" sz="1200" dirty="0" smtClean="0"/>
              <a:t>are high have low emissivity, like Amazon rainforest, African rainforest.</a:t>
            </a:r>
            <a:endParaRPr lang="en-US" sz="1200" dirty="0"/>
          </a:p>
        </p:txBody>
      </p:sp>
    </p:spTree>
    <p:extLst>
      <p:ext uri="{BB962C8B-B14F-4D97-AF65-F5344CB8AC3E}">
        <p14:creationId xmlns:p14="http://schemas.microsoft.com/office/powerpoint/2010/main" val="9414577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p:nvPr/>
        </p:nvPicPr>
        <p:blipFill>
          <a:blip r:embed="rId2"/>
          <a:stretch>
            <a:fillRect/>
          </a:stretch>
        </p:blipFill>
        <p:spPr>
          <a:xfrm>
            <a:off x="373651" y="685800"/>
            <a:ext cx="4200525" cy="2710180"/>
          </a:xfrm>
          <a:prstGeom prst="rect">
            <a:avLst/>
          </a:prstGeom>
        </p:spPr>
      </p:pic>
      <p:pic>
        <p:nvPicPr>
          <p:cNvPr id="5" name="Picture 4"/>
          <p:cNvPicPr/>
          <p:nvPr/>
        </p:nvPicPr>
        <p:blipFill>
          <a:blip r:embed="rId3"/>
          <a:stretch>
            <a:fillRect/>
          </a:stretch>
        </p:blipFill>
        <p:spPr>
          <a:xfrm>
            <a:off x="4574175" y="720634"/>
            <a:ext cx="4188825" cy="2675346"/>
          </a:xfrm>
          <a:prstGeom prst="rect">
            <a:avLst/>
          </a:prstGeom>
        </p:spPr>
      </p:pic>
      <p:pic>
        <p:nvPicPr>
          <p:cNvPr id="6" name="Picture 5"/>
          <p:cNvPicPr/>
          <p:nvPr/>
        </p:nvPicPr>
        <p:blipFill>
          <a:blip r:embed="rId4"/>
          <a:stretch>
            <a:fillRect/>
          </a:stretch>
        </p:blipFill>
        <p:spPr>
          <a:xfrm>
            <a:off x="439783" y="3352800"/>
            <a:ext cx="4208417" cy="2747010"/>
          </a:xfrm>
          <a:prstGeom prst="rect">
            <a:avLst/>
          </a:prstGeom>
        </p:spPr>
      </p:pic>
      <p:pic>
        <p:nvPicPr>
          <p:cNvPr id="7" name="Content Placeholder 6"/>
          <p:cNvPicPr>
            <a:picLocks noGrp="1"/>
          </p:cNvPicPr>
          <p:nvPr>
            <p:ph idx="1"/>
          </p:nvPr>
        </p:nvPicPr>
        <p:blipFill>
          <a:blip r:embed="rId5"/>
          <a:stretch>
            <a:fillRect/>
          </a:stretch>
        </p:blipFill>
        <p:spPr>
          <a:xfrm>
            <a:off x="4558935" y="3429000"/>
            <a:ext cx="4356465" cy="2667000"/>
          </a:xfrm>
          <a:prstGeom prst="rect">
            <a:avLst/>
          </a:prstGeom>
        </p:spPr>
      </p:pic>
      <p:sp>
        <p:nvSpPr>
          <p:cNvPr id="8" name="TextBox 7"/>
          <p:cNvSpPr txBox="1"/>
          <p:nvPr/>
        </p:nvSpPr>
        <p:spPr>
          <a:xfrm>
            <a:off x="659673" y="6344249"/>
            <a:ext cx="7829006" cy="276999"/>
          </a:xfrm>
          <a:prstGeom prst="rect">
            <a:avLst/>
          </a:prstGeom>
          <a:noFill/>
        </p:spPr>
        <p:txBody>
          <a:bodyPr wrap="square" rtlCol="0">
            <a:spAutoFit/>
          </a:bodyPr>
          <a:lstStyle/>
          <a:p>
            <a:r>
              <a:rPr lang="en-US" sz="1200" dirty="0" smtClean="0"/>
              <a:t>Kind of same to the channel of 6.9GHz and 10.7 GHz </a:t>
            </a:r>
            <a:endParaRPr lang="en-US" sz="1200" dirty="0"/>
          </a:p>
        </p:txBody>
      </p:sp>
    </p:spTree>
    <p:extLst>
      <p:ext uri="{BB962C8B-B14F-4D97-AF65-F5344CB8AC3E}">
        <p14:creationId xmlns:p14="http://schemas.microsoft.com/office/powerpoint/2010/main" val="40868917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stretch>
            <a:fillRect/>
          </a:stretch>
        </p:blipFill>
        <p:spPr>
          <a:xfrm>
            <a:off x="23949" y="533400"/>
            <a:ext cx="4167052" cy="2667001"/>
          </a:xfrm>
          <a:prstGeom prst="rect">
            <a:avLst/>
          </a:prstGeom>
        </p:spPr>
      </p:pic>
      <p:pic>
        <p:nvPicPr>
          <p:cNvPr id="5" name="Picture 4"/>
          <p:cNvPicPr/>
          <p:nvPr/>
        </p:nvPicPr>
        <p:blipFill>
          <a:blip r:embed="rId3"/>
          <a:stretch>
            <a:fillRect/>
          </a:stretch>
        </p:blipFill>
        <p:spPr>
          <a:xfrm>
            <a:off x="4064726" y="533400"/>
            <a:ext cx="4393473" cy="2804273"/>
          </a:xfrm>
          <a:prstGeom prst="rect">
            <a:avLst/>
          </a:prstGeom>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49" y="3337674"/>
            <a:ext cx="4519749" cy="2696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4726" y="3347013"/>
            <a:ext cx="4698274" cy="275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80999" y="6248400"/>
            <a:ext cx="8077199" cy="276999"/>
          </a:xfrm>
          <a:prstGeom prst="rect">
            <a:avLst/>
          </a:prstGeom>
          <a:noFill/>
        </p:spPr>
        <p:txBody>
          <a:bodyPr wrap="square" rtlCol="0">
            <a:spAutoFit/>
          </a:bodyPr>
          <a:lstStyle/>
          <a:p>
            <a:r>
              <a:rPr lang="en-US" sz="1200" dirty="0" smtClean="0"/>
              <a:t>The 89GHz has a high emissivity over global areas, except the </a:t>
            </a:r>
            <a:r>
              <a:rPr lang="en-US" sz="1200" dirty="0"/>
              <a:t>Greenland and </a:t>
            </a:r>
            <a:r>
              <a:rPr lang="en-US" sz="1200" dirty="0" smtClean="0"/>
              <a:t>Antarctica, where the snow depth is at high level.  </a:t>
            </a:r>
            <a:endParaRPr lang="en-US" sz="1200" dirty="0"/>
          </a:p>
        </p:txBody>
      </p:sp>
    </p:spTree>
    <p:extLst>
      <p:ext uri="{BB962C8B-B14F-4D97-AF65-F5344CB8AC3E}">
        <p14:creationId xmlns:p14="http://schemas.microsoft.com/office/powerpoint/2010/main" val="24255560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accent1"/>
                </a:solidFill>
              </a:rPr>
              <a:t>Simulation experiments </a:t>
            </a:r>
            <a:r>
              <a:rPr lang="en-US" dirty="0" smtClean="0">
                <a:solidFill>
                  <a:schemeClr val="accent1"/>
                </a:solidFill>
              </a:rPr>
              <a:t>(MWRT)</a:t>
            </a:r>
            <a:br>
              <a:rPr lang="en-US" dirty="0" smtClean="0">
                <a:solidFill>
                  <a:schemeClr val="accent1"/>
                </a:solidFill>
              </a:rPr>
            </a:br>
            <a:r>
              <a:rPr lang="en-US" dirty="0" smtClean="0">
                <a:solidFill>
                  <a:schemeClr val="accent1"/>
                </a:solidFill>
              </a:rPr>
              <a:t>-</a:t>
            </a:r>
            <a:r>
              <a:rPr lang="en-US" b="1" dirty="0"/>
              <a:t> </a:t>
            </a:r>
            <a:r>
              <a:rPr lang="en-US" sz="2700" b="1" dirty="0">
                <a:solidFill>
                  <a:schemeClr val="accent1"/>
                </a:solidFill>
              </a:rPr>
              <a:t>the response of brightness temperature to the environmental parameters in the atmosphere </a:t>
            </a:r>
            <a:endParaRPr lang="en-US" sz="2700" dirty="0">
              <a:solidFill>
                <a:schemeClr val="accent1"/>
              </a:solidFill>
            </a:endParaRPr>
          </a:p>
        </p:txBody>
      </p:sp>
      <p:sp>
        <p:nvSpPr>
          <p:cNvPr id="3" name="Content Placeholder 2"/>
          <p:cNvSpPr>
            <a:spLocks noGrp="1"/>
          </p:cNvSpPr>
          <p:nvPr>
            <p:ph idx="1"/>
          </p:nvPr>
        </p:nvSpPr>
        <p:spPr>
          <a:xfrm>
            <a:off x="350202" y="4953000"/>
            <a:ext cx="8229600" cy="1782763"/>
          </a:xfrm>
        </p:spPr>
        <p:txBody>
          <a:bodyPr>
            <a:normAutofit fontScale="55000" lnSpcReduction="20000"/>
          </a:bodyPr>
          <a:lstStyle/>
          <a:p>
            <a:r>
              <a:rPr lang="en-US" b="1" dirty="0">
                <a:solidFill>
                  <a:schemeClr val="accent1"/>
                </a:solidFill>
              </a:rPr>
              <a:t>The response of brightness temperature to the </a:t>
            </a:r>
            <a:r>
              <a:rPr lang="en-US" b="1" dirty="0" smtClean="0">
                <a:solidFill>
                  <a:schemeClr val="accent1"/>
                </a:solidFill>
              </a:rPr>
              <a:t>emissivity &amp; surface temperature</a:t>
            </a:r>
          </a:p>
          <a:p>
            <a:r>
              <a:rPr lang="en-US" dirty="0"/>
              <a:t>The brightness temperature is linear proportional to the </a:t>
            </a:r>
            <a:r>
              <a:rPr lang="en-US" dirty="0" smtClean="0"/>
              <a:t>emissivity.</a:t>
            </a:r>
          </a:p>
          <a:p>
            <a:r>
              <a:rPr lang="en-US" dirty="0"/>
              <a:t>The channel of 6.923GHz and 10.65GHz are very sensitive to the emissivity</a:t>
            </a:r>
            <a:r>
              <a:rPr lang="en-US" dirty="0" smtClean="0"/>
              <a:t>.</a:t>
            </a:r>
          </a:p>
          <a:p>
            <a:r>
              <a:rPr lang="en-US" dirty="0"/>
              <a:t>The channel of 89GHz is the least sensitive </a:t>
            </a:r>
            <a:r>
              <a:rPr lang="en-US" dirty="0" smtClean="0"/>
              <a:t>channel.</a:t>
            </a:r>
          </a:p>
          <a:p>
            <a:r>
              <a:rPr lang="en-US" dirty="0"/>
              <a:t>W</a:t>
            </a:r>
            <a:r>
              <a:rPr lang="en-US" dirty="0" smtClean="0"/>
              <a:t>ater </a:t>
            </a:r>
            <a:r>
              <a:rPr lang="en-US" dirty="0"/>
              <a:t>vapor in the </a:t>
            </a:r>
            <a:r>
              <a:rPr lang="en-US" dirty="0" smtClean="0"/>
              <a:t>atmosphere- </a:t>
            </a:r>
            <a:r>
              <a:rPr lang="en-US" dirty="0"/>
              <a:t>Water vapor has different abilities of emission and transmission in different channels.</a:t>
            </a:r>
          </a:p>
          <a:p>
            <a:pPr marL="0" indent="0">
              <a:buNone/>
            </a:pPr>
            <a:endParaRPr lang="en-US" dirty="0"/>
          </a:p>
        </p:txBody>
      </p:sp>
      <p:pic>
        <p:nvPicPr>
          <p:cNvPr id="4" name="Picture 3"/>
          <p:cNvPicPr/>
          <p:nvPr/>
        </p:nvPicPr>
        <p:blipFill>
          <a:blip r:embed="rId2"/>
          <a:stretch>
            <a:fillRect/>
          </a:stretch>
        </p:blipFill>
        <p:spPr>
          <a:xfrm>
            <a:off x="1295400" y="1676400"/>
            <a:ext cx="6339205" cy="982980"/>
          </a:xfrm>
          <a:prstGeom prst="rect">
            <a:avLst/>
          </a:prstGeom>
        </p:spPr>
      </p:pic>
      <p:pic>
        <p:nvPicPr>
          <p:cNvPr id="5" name="Picture 4"/>
          <p:cNvPicPr/>
          <p:nvPr/>
        </p:nvPicPr>
        <p:blipFill>
          <a:blip r:embed="rId3"/>
          <a:stretch>
            <a:fillRect/>
          </a:stretch>
        </p:blipFill>
        <p:spPr>
          <a:xfrm>
            <a:off x="1676400" y="2590799"/>
            <a:ext cx="2667001" cy="2286001"/>
          </a:xfrm>
          <a:prstGeom prst="rect">
            <a:avLst/>
          </a:prstGeom>
        </p:spPr>
      </p:pic>
      <p:pic>
        <p:nvPicPr>
          <p:cNvPr id="6" name="Picture 5"/>
          <p:cNvPicPr/>
          <p:nvPr/>
        </p:nvPicPr>
        <p:blipFill>
          <a:blip r:embed="rId4"/>
          <a:stretch>
            <a:fillRect/>
          </a:stretch>
        </p:blipFill>
        <p:spPr>
          <a:xfrm>
            <a:off x="4800600" y="2590799"/>
            <a:ext cx="2895600" cy="2286001"/>
          </a:xfrm>
          <a:prstGeom prst="rect">
            <a:avLst/>
          </a:prstGeom>
        </p:spPr>
      </p:pic>
    </p:spTree>
    <p:extLst>
      <p:ext uri="{BB962C8B-B14F-4D97-AF65-F5344CB8AC3E}">
        <p14:creationId xmlns:p14="http://schemas.microsoft.com/office/powerpoint/2010/main" val="23374996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962400"/>
            <a:ext cx="8229600" cy="2438400"/>
          </a:xfrm>
        </p:spPr>
        <p:txBody>
          <a:bodyPr>
            <a:normAutofit fontScale="77500" lnSpcReduction="20000"/>
          </a:bodyPr>
          <a:lstStyle/>
          <a:p>
            <a:r>
              <a:rPr lang="en-US" b="1" dirty="0">
                <a:solidFill>
                  <a:schemeClr val="accent1"/>
                </a:solidFill>
              </a:rPr>
              <a:t>The response of brightness temperature to </a:t>
            </a:r>
            <a:r>
              <a:rPr lang="en-US" b="1" dirty="0" smtClean="0">
                <a:solidFill>
                  <a:schemeClr val="accent1"/>
                </a:solidFill>
              </a:rPr>
              <a:t>CWV</a:t>
            </a:r>
            <a:endParaRPr lang="en-US" b="1" dirty="0" smtClean="0">
              <a:solidFill>
                <a:schemeClr val="accent1"/>
              </a:solidFill>
            </a:endParaRPr>
          </a:p>
          <a:p>
            <a:r>
              <a:rPr lang="en-US" dirty="0"/>
              <a:t>With the CWV increasing, brightness temperature increases, but it is not linear proportional to the CWV. The brightness temperature in 89GHz channel is most sensitive</a:t>
            </a:r>
            <a:r>
              <a:rPr lang="en-US" dirty="0" smtClean="0"/>
              <a:t>.</a:t>
            </a:r>
          </a:p>
          <a:p>
            <a:r>
              <a:rPr lang="en-US" dirty="0"/>
              <a:t>23.8 GHz is also sensitive. It is because the 23.8GHz channel is located near the water vapor absorbing band (22.235GHz and 183GHz).</a:t>
            </a:r>
          </a:p>
        </p:txBody>
      </p:sp>
      <p:pic>
        <p:nvPicPr>
          <p:cNvPr id="4" name="Picture 3"/>
          <p:cNvPicPr/>
          <p:nvPr/>
        </p:nvPicPr>
        <p:blipFill>
          <a:blip r:embed="rId2"/>
          <a:stretch>
            <a:fillRect/>
          </a:stretch>
        </p:blipFill>
        <p:spPr>
          <a:xfrm>
            <a:off x="2209800" y="381000"/>
            <a:ext cx="4343400" cy="3505200"/>
          </a:xfrm>
          <a:prstGeom prst="rect">
            <a:avLst/>
          </a:prstGeom>
        </p:spPr>
      </p:pic>
    </p:spTree>
    <p:extLst>
      <p:ext uri="{BB962C8B-B14F-4D97-AF65-F5344CB8AC3E}">
        <p14:creationId xmlns:p14="http://schemas.microsoft.com/office/powerpoint/2010/main" val="20520915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4525963"/>
          </a:xfrm>
        </p:spPr>
        <p:txBody>
          <a:bodyPr>
            <a:noAutofit/>
          </a:bodyPr>
          <a:lstStyle/>
          <a:p>
            <a:r>
              <a:rPr lang="en-US" sz="2400" dirty="0"/>
              <a:t>During the process of passive microwave remote sensing, the microwave radiation transmits through the atmosphere and clouds and is received by the sensors on the satellite</a:t>
            </a:r>
            <a:r>
              <a:rPr lang="en-US" sz="2400" dirty="0" smtClean="0"/>
              <a:t>.</a:t>
            </a:r>
          </a:p>
          <a:p>
            <a:pPr marL="0" indent="0">
              <a:buNone/>
            </a:pPr>
            <a:endParaRPr lang="en-US" sz="2400" dirty="0" smtClean="0"/>
          </a:p>
          <a:p>
            <a:r>
              <a:rPr lang="en-US" sz="2400" dirty="0"/>
              <a:t>Different from the surface of the ocean, the land is a relatively complicated surface. The properties of the land surface will affect the microwave radiation emitted. </a:t>
            </a:r>
            <a:endParaRPr lang="en-US" sz="2400" dirty="0" smtClean="0"/>
          </a:p>
          <a:p>
            <a:pPr marL="0" indent="0">
              <a:buNone/>
            </a:pPr>
            <a:endParaRPr lang="en-US" sz="2400" dirty="0" smtClean="0"/>
          </a:p>
          <a:p>
            <a:r>
              <a:rPr lang="en-US" sz="2400" dirty="0" smtClean="0"/>
              <a:t>How </a:t>
            </a:r>
            <a:r>
              <a:rPr lang="en-US" sz="2400" dirty="0"/>
              <a:t>will the properties, </a:t>
            </a:r>
            <a:r>
              <a:rPr lang="en-US" sz="2400" dirty="0">
                <a:solidFill>
                  <a:schemeClr val="accent1"/>
                </a:solidFill>
              </a:rPr>
              <a:t>such as land vegetation cover, moisture content in the soil, surface temperature and snow depth</a:t>
            </a:r>
            <a:r>
              <a:rPr lang="en-US" sz="2400" dirty="0"/>
              <a:t>, have effect on the radiation emitting, and what are the sensitivities of the radiation to these variables? </a:t>
            </a:r>
            <a:r>
              <a:rPr lang="en-US" sz="2400" dirty="0" smtClean="0"/>
              <a:t> </a:t>
            </a:r>
            <a:endParaRPr lang="en-US" sz="2400" dirty="0"/>
          </a:p>
        </p:txBody>
      </p:sp>
    </p:spTree>
    <p:extLst>
      <p:ext uri="{BB962C8B-B14F-4D97-AF65-F5344CB8AC3E}">
        <p14:creationId xmlns:p14="http://schemas.microsoft.com/office/powerpoint/2010/main" val="25100909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81000" y="4419600"/>
            <a:ext cx="8229600" cy="2163763"/>
          </a:xfrm>
        </p:spPr>
        <p:txBody>
          <a:bodyPr>
            <a:normAutofit fontScale="70000" lnSpcReduction="20000"/>
          </a:bodyPr>
          <a:lstStyle/>
          <a:p>
            <a:r>
              <a:rPr lang="en-US" b="1" dirty="0">
                <a:solidFill>
                  <a:schemeClr val="accent1"/>
                </a:solidFill>
              </a:rPr>
              <a:t>The response of brightness temperature to the emissivity and surface </a:t>
            </a:r>
            <a:r>
              <a:rPr lang="en-US" b="1" dirty="0" smtClean="0">
                <a:solidFill>
                  <a:schemeClr val="accent1"/>
                </a:solidFill>
              </a:rPr>
              <a:t>temperature</a:t>
            </a:r>
          </a:p>
          <a:p>
            <a:r>
              <a:rPr lang="en-US" dirty="0"/>
              <a:t>W</a:t>
            </a:r>
            <a:r>
              <a:rPr lang="en-US" dirty="0" smtClean="0"/>
              <a:t>hen </a:t>
            </a:r>
            <a:r>
              <a:rPr lang="en-US" dirty="0"/>
              <a:t>we set different emissivity, the sensitivity of brightness temperature to the surface temperature will not change. </a:t>
            </a:r>
            <a:endParaRPr lang="en-US" dirty="0" smtClean="0"/>
          </a:p>
          <a:p>
            <a:r>
              <a:rPr lang="en-US" dirty="0" smtClean="0"/>
              <a:t>Also</a:t>
            </a:r>
            <a:r>
              <a:rPr lang="en-US" dirty="0"/>
              <a:t>, when we set different surface temperature, the sensitivity of brightness temperature to the emissivity will not change.</a:t>
            </a:r>
          </a:p>
        </p:txBody>
      </p:sp>
      <p:pic>
        <p:nvPicPr>
          <p:cNvPr id="4" name="Picture 3"/>
          <p:cNvPicPr/>
          <p:nvPr/>
        </p:nvPicPr>
        <p:blipFill>
          <a:blip r:embed="rId2"/>
          <a:stretch>
            <a:fillRect/>
          </a:stretch>
        </p:blipFill>
        <p:spPr>
          <a:xfrm>
            <a:off x="685800" y="228600"/>
            <a:ext cx="7086600" cy="4191000"/>
          </a:xfrm>
          <a:prstGeom prst="rect">
            <a:avLst/>
          </a:prstGeom>
        </p:spPr>
      </p:pic>
    </p:spTree>
    <p:extLst>
      <p:ext uri="{BB962C8B-B14F-4D97-AF65-F5344CB8AC3E}">
        <p14:creationId xmlns:p14="http://schemas.microsoft.com/office/powerpoint/2010/main" val="16206741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3962400"/>
            <a:ext cx="8229600" cy="2316163"/>
          </a:xfrm>
        </p:spPr>
        <p:txBody>
          <a:bodyPr>
            <a:normAutofit fontScale="85000" lnSpcReduction="20000"/>
          </a:bodyPr>
          <a:lstStyle/>
          <a:p>
            <a:r>
              <a:rPr lang="en-US" b="1" dirty="0">
                <a:solidFill>
                  <a:schemeClr val="accent1"/>
                </a:solidFill>
              </a:rPr>
              <a:t>The response of brightness temperature to the emissivity and </a:t>
            </a:r>
            <a:r>
              <a:rPr lang="en-US" b="1" dirty="0" smtClean="0">
                <a:solidFill>
                  <a:schemeClr val="accent1"/>
                </a:solidFill>
              </a:rPr>
              <a:t>CWV</a:t>
            </a:r>
          </a:p>
          <a:p>
            <a:r>
              <a:rPr lang="en-US" dirty="0" smtClean="0"/>
              <a:t>Since </a:t>
            </a:r>
            <a:r>
              <a:rPr lang="en-US" dirty="0"/>
              <a:t>brightness temperature is not linear proportional to CWV, when the CWV is different, the sensitivity of the brightness temperature will be different to the emissivity.</a:t>
            </a:r>
          </a:p>
          <a:p>
            <a:endParaRPr lang="en-US" dirty="0"/>
          </a:p>
        </p:txBody>
      </p:sp>
      <p:pic>
        <p:nvPicPr>
          <p:cNvPr id="4" name="Picture 3"/>
          <p:cNvPicPr/>
          <p:nvPr/>
        </p:nvPicPr>
        <p:blipFill>
          <a:blip r:embed="rId2"/>
          <a:stretch>
            <a:fillRect/>
          </a:stretch>
        </p:blipFill>
        <p:spPr>
          <a:xfrm>
            <a:off x="685800" y="152400"/>
            <a:ext cx="7162800" cy="3733800"/>
          </a:xfrm>
          <a:prstGeom prst="rect">
            <a:avLst/>
          </a:prstGeom>
        </p:spPr>
      </p:pic>
    </p:spTree>
    <p:extLst>
      <p:ext uri="{BB962C8B-B14F-4D97-AF65-F5344CB8AC3E}">
        <p14:creationId xmlns:p14="http://schemas.microsoft.com/office/powerpoint/2010/main" val="14272634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b="1" dirty="0">
                <a:solidFill>
                  <a:schemeClr val="accent1"/>
                </a:solidFill>
              </a:rPr>
              <a:t>Simulation of the response of brightness temperature to the land properties after combination of CRTM and MWRT</a:t>
            </a:r>
            <a:endParaRPr lang="en-US" sz="3200" dirty="0">
              <a:solidFill>
                <a:schemeClr val="accent1"/>
              </a:solidFill>
            </a:endParaRPr>
          </a:p>
        </p:txBody>
      </p:sp>
      <p:pic>
        <p:nvPicPr>
          <p:cNvPr id="4" name="Content Placeholder 3"/>
          <p:cNvPicPr>
            <a:picLocks noGrp="1"/>
          </p:cNvPicPr>
          <p:nvPr>
            <p:ph idx="1"/>
          </p:nvPr>
        </p:nvPicPr>
        <p:blipFill>
          <a:blip r:embed="rId2"/>
          <a:stretch>
            <a:fillRect/>
          </a:stretch>
        </p:blipFill>
        <p:spPr>
          <a:xfrm>
            <a:off x="685800" y="2057400"/>
            <a:ext cx="6934200" cy="1522276"/>
          </a:xfrm>
          <a:prstGeom prst="rect">
            <a:avLst/>
          </a:prstGeom>
        </p:spPr>
      </p:pic>
      <p:pic>
        <p:nvPicPr>
          <p:cNvPr id="5" name="Picture 4"/>
          <p:cNvPicPr/>
          <p:nvPr/>
        </p:nvPicPr>
        <p:blipFill>
          <a:blip r:embed="rId3"/>
          <a:stretch>
            <a:fillRect/>
          </a:stretch>
        </p:blipFill>
        <p:spPr>
          <a:xfrm>
            <a:off x="685800" y="4038600"/>
            <a:ext cx="7010400" cy="1779270"/>
          </a:xfrm>
          <a:prstGeom prst="rect">
            <a:avLst/>
          </a:prstGeom>
        </p:spPr>
      </p:pic>
      <p:sp>
        <p:nvSpPr>
          <p:cNvPr id="6" name="TextBox 5"/>
          <p:cNvSpPr txBox="1"/>
          <p:nvPr/>
        </p:nvSpPr>
        <p:spPr>
          <a:xfrm>
            <a:off x="457200" y="1752600"/>
            <a:ext cx="3505200" cy="369332"/>
          </a:xfrm>
          <a:prstGeom prst="rect">
            <a:avLst/>
          </a:prstGeom>
          <a:noFill/>
        </p:spPr>
        <p:txBody>
          <a:bodyPr wrap="square" rtlCol="0">
            <a:spAutoFit/>
          </a:bodyPr>
          <a:lstStyle/>
          <a:p>
            <a:r>
              <a:rPr lang="en-US" dirty="0" smtClean="0"/>
              <a:t>Typical values for </a:t>
            </a:r>
            <a:r>
              <a:rPr lang="en-US" dirty="0"/>
              <a:t>t</a:t>
            </a:r>
            <a:r>
              <a:rPr lang="en-US" dirty="0" smtClean="0"/>
              <a:t>ropical area:</a:t>
            </a:r>
            <a:endParaRPr lang="en-US" dirty="0"/>
          </a:p>
        </p:txBody>
      </p:sp>
      <p:sp>
        <p:nvSpPr>
          <p:cNvPr id="7" name="TextBox 6"/>
          <p:cNvSpPr txBox="1"/>
          <p:nvPr/>
        </p:nvSpPr>
        <p:spPr>
          <a:xfrm>
            <a:off x="533400" y="3733800"/>
            <a:ext cx="4572000" cy="369332"/>
          </a:xfrm>
          <a:prstGeom prst="rect">
            <a:avLst/>
          </a:prstGeom>
          <a:noFill/>
        </p:spPr>
        <p:txBody>
          <a:bodyPr wrap="square" rtlCol="0">
            <a:spAutoFit/>
          </a:bodyPr>
          <a:lstStyle/>
          <a:p>
            <a:r>
              <a:rPr lang="en-US" dirty="0" smtClean="0"/>
              <a:t>Typical values for boreal area:</a:t>
            </a:r>
            <a:endParaRPr lang="en-US" dirty="0"/>
          </a:p>
        </p:txBody>
      </p:sp>
    </p:spTree>
    <p:extLst>
      <p:ext uri="{BB962C8B-B14F-4D97-AF65-F5344CB8AC3E}">
        <p14:creationId xmlns:p14="http://schemas.microsoft.com/office/powerpoint/2010/main" val="187649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stretch>
            <a:fillRect/>
          </a:stretch>
        </p:blipFill>
        <p:spPr>
          <a:xfrm>
            <a:off x="304800" y="838200"/>
            <a:ext cx="4038600" cy="1958975"/>
          </a:xfrm>
          <a:prstGeom prst="rect">
            <a:avLst/>
          </a:prstGeom>
        </p:spPr>
      </p:pic>
      <p:pic>
        <p:nvPicPr>
          <p:cNvPr id="5" name="Picture 4"/>
          <p:cNvPicPr/>
          <p:nvPr/>
        </p:nvPicPr>
        <p:blipFill>
          <a:blip r:embed="rId3"/>
          <a:stretch>
            <a:fillRect/>
          </a:stretch>
        </p:blipFill>
        <p:spPr>
          <a:xfrm>
            <a:off x="240029" y="3352800"/>
            <a:ext cx="4103372" cy="2078355"/>
          </a:xfrm>
          <a:prstGeom prst="rect">
            <a:avLst/>
          </a:prstGeom>
        </p:spPr>
      </p:pic>
      <p:pic>
        <p:nvPicPr>
          <p:cNvPr id="6" name="Picture 5"/>
          <p:cNvPicPr/>
          <p:nvPr/>
        </p:nvPicPr>
        <p:blipFill>
          <a:blip r:embed="rId4"/>
          <a:stretch>
            <a:fillRect/>
          </a:stretch>
        </p:blipFill>
        <p:spPr>
          <a:xfrm>
            <a:off x="4495799" y="841375"/>
            <a:ext cx="4343400" cy="1955800"/>
          </a:xfrm>
          <a:prstGeom prst="rect">
            <a:avLst/>
          </a:prstGeom>
        </p:spPr>
      </p:pic>
      <p:pic>
        <p:nvPicPr>
          <p:cNvPr id="7" name="Picture 6"/>
          <p:cNvPicPr/>
          <p:nvPr/>
        </p:nvPicPr>
        <p:blipFill>
          <a:blip r:embed="rId5"/>
          <a:stretch>
            <a:fillRect/>
          </a:stretch>
        </p:blipFill>
        <p:spPr>
          <a:xfrm>
            <a:off x="4358642" y="3352800"/>
            <a:ext cx="4480558" cy="2087244"/>
          </a:xfrm>
          <a:prstGeom prst="rect">
            <a:avLst/>
          </a:prstGeom>
        </p:spPr>
      </p:pic>
      <p:sp>
        <p:nvSpPr>
          <p:cNvPr id="8" name="TextBox 7"/>
          <p:cNvSpPr txBox="1"/>
          <p:nvPr/>
        </p:nvSpPr>
        <p:spPr>
          <a:xfrm>
            <a:off x="457200" y="5525589"/>
            <a:ext cx="8229600" cy="923330"/>
          </a:xfrm>
          <a:prstGeom prst="rect">
            <a:avLst/>
          </a:prstGeom>
          <a:noFill/>
        </p:spPr>
        <p:txBody>
          <a:bodyPr wrap="square" rtlCol="0">
            <a:spAutoFit/>
          </a:bodyPr>
          <a:lstStyle/>
          <a:p>
            <a:r>
              <a:rPr lang="en-US" dirty="0"/>
              <a:t>T</a:t>
            </a:r>
            <a:r>
              <a:rPr lang="en-US" dirty="0" smtClean="0"/>
              <a:t>he </a:t>
            </a:r>
            <a:r>
              <a:rPr lang="en-US" dirty="0"/>
              <a:t>brightness temperature is linear proportional to the change of the emissivity as said above. The result of the response of brightness temperature to the land properties is very similar to the response of emissivity to the change of land properties</a:t>
            </a:r>
          </a:p>
        </p:txBody>
      </p:sp>
    </p:spTree>
    <p:extLst>
      <p:ext uri="{BB962C8B-B14F-4D97-AF65-F5344CB8AC3E}">
        <p14:creationId xmlns:p14="http://schemas.microsoft.com/office/powerpoint/2010/main" val="133064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a:solidFill>
                  <a:schemeClr val="accent1"/>
                </a:solidFill>
              </a:rPr>
              <a:t>Simulation of the response of brightness temperature when the non-precipitation clouds </a:t>
            </a:r>
            <a:r>
              <a:rPr lang="en-US" sz="3200" b="1" dirty="0" smtClean="0">
                <a:solidFill>
                  <a:schemeClr val="accent1"/>
                </a:solidFill>
              </a:rPr>
              <a:t>exits</a:t>
            </a:r>
            <a:endParaRPr lang="en-US" sz="3200" dirty="0">
              <a:solidFill>
                <a:schemeClr val="accent1"/>
              </a:solidFill>
            </a:endParaRPr>
          </a:p>
        </p:txBody>
      </p:sp>
      <p:sp>
        <p:nvSpPr>
          <p:cNvPr id="3" name="Content Placeholder 2"/>
          <p:cNvSpPr>
            <a:spLocks noGrp="1"/>
          </p:cNvSpPr>
          <p:nvPr>
            <p:ph idx="1"/>
          </p:nvPr>
        </p:nvSpPr>
        <p:spPr>
          <a:xfrm>
            <a:off x="457200" y="1600201"/>
            <a:ext cx="8229600" cy="1981200"/>
          </a:xfrm>
        </p:spPr>
        <p:txBody>
          <a:bodyPr>
            <a:normAutofit fontScale="70000" lnSpcReduction="20000"/>
          </a:bodyPr>
          <a:lstStyle/>
          <a:p>
            <a:r>
              <a:rPr lang="en-US" dirty="0"/>
              <a:t>There are three types of clouds in the atmosphere: water cloud, ice cloud and mixed cloud. </a:t>
            </a:r>
            <a:endParaRPr lang="en-US" dirty="0" smtClean="0"/>
          </a:p>
          <a:p>
            <a:r>
              <a:rPr lang="en-US" dirty="0" smtClean="0"/>
              <a:t>Water </a:t>
            </a:r>
            <a:r>
              <a:rPr lang="en-US" dirty="0"/>
              <a:t>cloud is called warm cloud, it contains liquid water. The signal is mainly from the surface signal plus the water signal. </a:t>
            </a:r>
            <a:endParaRPr lang="en-US" dirty="0" smtClean="0"/>
          </a:p>
          <a:p>
            <a:r>
              <a:rPr lang="en-US" dirty="0" smtClean="0"/>
              <a:t>Ice </a:t>
            </a:r>
            <a:r>
              <a:rPr lang="en-US" dirty="0"/>
              <a:t>cloud contains only ice form of water, thus the liquid water path is 0</a:t>
            </a:r>
            <a:r>
              <a:rPr lang="en-US" dirty="0" smtClean="0"/>
              <a:t>.</a:t>
            </a:r>
          </a:p>
          <a:p>
            <a:endParaRPr lang="en-US" dirty="0"/>
          </a:p>
          <a:p>
            <a:pPr marL="0" indent="0">
              <a:buNone/>
            </a:pPr>
            <a:endParaRPr lang="en-US" dirty="0"/>
          </a:p>
        </p:txBody>
      </p:sp>
      <p:pic>
        <p:nvPicPr>
          <p:cNvPr id="4" name="Picture 3"/>
          <p:cNvPicPr/>
          <p:nvPr/>
        </p:nvPicPr>
        <p:blipFill>
          <a:blip r:embed="rId2"/>
          <a:stretch>
            <a:fillRect/>
          </a:stretch>
        </p:blipFill>
        <p:spPr>
          <a:xfrm>
            <a:off x="1402079" y="3429000"/>
            <a:ext cx="5971903" cy="1219200"/>
          </a:xfrm>
          <a:prstGeom prst="rect">
            <a:avLst/>
          </a:prstGeom>
        </p:spPr>
      </p:pic>
      <p:pic>
        <p:nvPicPr>
          <p:cNvPr id="5" name="Picture 4"/>
          <p:cNvPicPr/>
          <p:nvPr/>
        </p:nvPicPr>
        <p:blipFill>
          <a:blip r:embed="rId3"/>
          <a:stretch>
            <a:fillRect/>
          </a:stretch>
        </p:blipFill>
        <p:spPr>
          <a:xfrm>
            <a:off x="1430383" y="5105400"/>
            <a:ext cx="5943600" cy="1143000"/>
          </a:xfrm>
          <a:prstGeom prst="rect">
            <a:avLst/>
          </a:prstGeom>
        </p:spPr>
      </p:pic>
      <p:sp>
        <p:nvSpPr>
          <p:cNvPr id="6" name="TextBox 5"/>
          <p:cNvSpPr txBox="1"/>
          <p:nvPr/>
        </p:nvSpPr>
        <p:spPr>
          <a:xfrm>
            <a:off x="304800" y="3886200"/>
            <a:ext cx="990600" cy="2031325"/>
          </a:xfrm>
          <a:prstGeom prst="rect">
            <a:avLst/>
          </a:prstGeom>
          <a:noFill/>
        </p:spPr>
        <p:txBody>
          <a:bodyPr wrap="square" rtlCol="0">
            <a:spAutoFit/>
          </a:bodyPr>
          <a:lstStyle/>
          <a:p>
            <a:r>
              <a:rPr lang="en-US" dirty="0" smtClean="0"/>
              <a:t>Water Cloud:</a:t>
            </a:r>
          </a:p>
          <a:p>
            <a:endParaRPr lang="en-US" dirty="0"/>
          </a:p>
          <a:p>
            <a:endParaRPr lang="en-US" dirty="0" smtClean="0"/>
          </a:p>
          <a:p>
            <a:endParaRPr lang="en-US" dirty="0"/>
          </a:p>
          <a:p>
            <a:r>
              <a:rPr lang="en-US" dirty="0" smtClean="0"/>
              <a:t>Ice Cloud:</a:t>
            </a:r>
            <a:endParaRPr lang="en-US" dirty="0"/>
          </a:p>
        </p:txBody>
      </p:sp>
    </p:spTree>
    <p:extLst>
      <p:ext uri="{BB962C8B-B14F-4D97-AF65-F5344CB8AC3E}">
        <p14:creationId xmlns:p14="http://schemas.microsoft.com/office/powerpoint/2010/main" val="8899917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3810000"/>
            <a:ext cx="8229600" cy="2316163"/>
          </a:xfrm>
        </p:spPr>
        <p:txBody>
          <a:bodyPr>
            <a:normAutofit fontScale="77500" lnSpcReduction="20000"/>
          </a:bodyPr>
          <a:lstStyle/>
          <a:p>
            <a:r>
              <a:rPr lang="en-US" dirty="0">
                <a:solidFill>
                  <a:schemeClr val="accent1"/>
                </a:solidFill>
              </a:rPr>
              <a:t>The response of brightness temperature to LWP in different thickness of water </a:t>
            </a:r>
            <a:r>
              <a:rPr lang="en-US" dirty="0" smtClean="0">
                <a:solidFill>
                  <a:schemeClr val="accent1"/>
                </a:solidFill>
              </a:rPr>
              <a:t>cloud</a:t>
            </a:r>
          </a:p>
          <a:p>
            <a:r>
              <a:rPr lang="en-US" dirty="0"/>
              <a:t>For 89GHz, the brightness temperature increases and then decreases</a:t>
            </a:r>
            <a:r>
              <a:rPr lang="en-US" dirty="0" smtClean="0"/>
              <a:t>.</a:t>
            </a:r>
          </a:p>
          <a:p>
            <a:r>
              <a:rPr lang="en-US" dirty="0"/>
              <a:t>When I set the thickness 1km, 2km and 4km, the brightness temperature in low frequencies will not be affected</a:t>
            </a:r>
            <a:r>
              <a:rPr lang="en-US" dirty="0" smtClean="0"/>
              <a:t>.</a:t>
            </a:r>
          </a:p>
          <a:p>
            <a:endParaRPr lang="en-US" dirty="0"/>
          </a:p>
        </p:txBody>
      </p:sp>
      <p:pic>
        <p:nvPicPr>
          <p:cNvPr id="4" name="Picture 3"/>
          <p:cNvPicPr/>
          <p:nvPr/>
        </p:nvPicPr>
        <p:blipFill>
          <a:blip r:embed="rId2"/>
          <a:stretch>
            <a:fillRect/>
          </a:stretch>
        </p:blipFill>
        <p:spPr>
          <a:xfrm>
            <a:off x="1524000" y="23949"/>
            <a:ext cx="5943600" cy="3849370"/>
          </a:xfrm>
          <a:prstGeom prst="rect">
            <a:avLst/>
          </a:prstGeom>
        </p:spPr>
      </p:pic>
    </p:spTree>
    <p:extLst>
      <p:ext uri="{BB962C8B-B14F-4D97-AF65-F5344CB8AC3E}">
        <p14:creationId xmlns:p14="http://schemas.microsoft.com/office/powerpoint/2010/main" val="3015145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3810000"/>
            <a:ext cx="8229600" cy="2316163"/>
          </a:xfrm>
        </p:spPr>
        <p:txBody>
          <a:bodyPr>
            <a:normAutofit fontScale="85000" lnSpcReduction="20000"/>
          </a:bodyPr>
          <a:lstStyle/>
          <a:p>
            <a:r>
              <a:rPr lang="en-US" dirty="0">
                <a:solidFill>
                  <a:schemeClr val="accent1"/>
                </a:solidFill>
              </a:rPr>
              <a:t>The response of brightness temperature to </a:t>
            </a:r>
            <a:r>
              <a:rPr lang="en-US" dirty="0" smtClean="0">
                <a:solidFill>
                  <a:schemeClr val="accent1"/>
                </a:solidFill>
              </a:rPr>
              <a:t>IWP </a:t>
            </a:r>
            <a:r>
              <a:rPr lang="en-US" dirty="0">
                <a:solidFill>
                  <a:schemeClr val="accent1"/>
                </a:solidFill>
              </a:rPr>
              <a:t>in different thickness of water </a:t>
            </a:r>
            <a:r>
              <a:rPr lang="en-US" dirty="0" smtClean="0">
                <a:solidFill>
                  <a:schemeClr val="accent1"/>
                </a:solidFill>
              </a:rPr>
              <a:t>cloud</a:t>
            </a:r>
          </a:p>
          <a:p>
            <a:r>
              <a:rPr lang="en-US" dirty="0" smtClean="0"/>
              <a:t>These results seem to be wrong, and I don’t know the reason now.</a:t>
            </a:r>
          </a:p>
          <a:p>
            <a:r>
              <a:rPr lang="en-US" dirty="0" smtClean="0"/>
              <a:t>But we can still notice that 6.925GHz </a:t>
            </a:r>
            <a:r>
              <a:rPr lang="en-US" dirty="0" err="1" smtClean="0"/>
              <a:t>amd</a:t>
            </a:r>
            <a:r>
              <a:rPr lang="en-US" dirty="0" smtClean="0"/>
              <a:t> 10.65GHz are not affected by the IWP nor the thickness.</a:t>
            </a:r>
            <a:endParaRPr lang="en-US" dirty="0"/>
          </a:p>
        </p:txBody>
      </p:sp>
      <p:pic>
        <p:nvPicPr>
          <p:cNvPr id="6" name="Content Placeholder 3"/>
          <p:cNvPicPr>
            <a:picLocks/>
          </p:cNvPicPr>
          <p:nvPr/>
        </p:nvPicPr>
        <p:blipFill>
          <a:blip r:embed="rId2"/>
          <a:stretch>
            <a:fillRect/>
          </a:stretch>
        </p:blipFill>
        <p:spPr>
          <a:xfrm>
            <a:off x="1813560" y="146051"/>
            <a:ext cx="5638800" cy="3733799"/>
          </a:xfrm>
          <a:prstGeom prst="rect">
            <a:avLst/>
          </a:prstGeom>
        </p:spPr>
      </p:pic>
    </p:spTree>
    <p:extLst>
      <p:ext uri="{BB962C8B-B14F-4D97-AF65-F5344CB8AC3E}">
        <p14:creationId xmlns:p14="http://schemas.microsoft.com/office/powerpoint/2010/main" val="36923706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39783" y="4038600"/>
            <a:ext cx="8229600" cy="2468563"/>
          </a:xfrm>
        </p:spPr>
        <p:txBody>
          <a:bodyPr>
            <a:normAutofit fontScale="77500" lnSpcReduction="20000"/>
          </a:bodyPr>
          <a:lstStyle/>
          <a:p>
            <a:r>
              <a:rPr lang="en-US" dirty="0">
                <a:solidFill>
                  <a:schemeClr val="accent1"/>
                </a:solidFill>
              </a:rPr>
              <a:t>The response of brightness temperature to emissivity in different </a:t>
            </a:r>
            <a:r>
              <a:rPr lang="en-US" dirty="0" smtClean="0">
                <a:solidFill>
                  <a:schemeClr val="accent1"/>
                </a:solidFill>
              </a:rPr>
              <a:t>LWP</a:t>
            </a:r>
          </a:p>
          <a:p>
            <a:r>
              <a:rPr lang="en-US" dirty="0"/>
              <a:t>The more water cloud there is, the less sensitive the brightness temperature will become.</a:t>
            </a:r>
          </a:p>
          <a:p>
            <a:r>
              <a:rPr lang="en-US" dirty="0"/>
              <a:t>LWP has little effect on the low frequencies. Which means that microwave in low frequencies has better penetration through the water cloud. </a:t>
            </a:r>
          </a:p>
          <a:p>
            <a:endParaRPr lang="en-US" dirty="0"/>
          </a:p>
          <a:p>
            <a:endParaRPr lang="en-US" dirty="0"/>
          </a:p>
        </p:txBody>
      </p:sp>
      <p:pic>
        <p:nvPicPr>
          <p:cNvPr id="4" name="Picture 3"/>
          <p:cNvPicPr/>
          <p:nvPr/>
        </p:nvPicPr>
        <p:blipFill>
          <a:blip r:embed="rId2"/>
          <a:stretch>
            <a:fillRect/>
          </a:stretch>
        </p:blipFill>
        <p:spPr>
          <a:xfrm>
            <a:off x="1580606" y="-76200"/>
            <a:ext cx="5943600" cy="4131945"/>
          </a:xfrm>
          <a:prstGeom prst="rect">
            <a:avLst/>
          </a:prstGeom>
        </p:spPr>
      </p:pic>
    </p:spTree>
    <p:extLst>
      <p:ext uri="{BB962C8B-B14F-4D97-AF65-F5344CB8AC3E}">
        <p14:creationId xmlns:p14="http://schemas.microsoft.com/office/powerpoint/2010/main" val="14157299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39783" y="4038600"/>
            <a:ext cx="8229600" cy="2468563"/>
          </a:xfrm>
        </p:spPr>
        <p:txBody>
          <a:bodyPr>
            <a:normAutofit fontScale="85000" lnSpcReduction="20000"/>
          </a:bodyPr>
          <a:lstStyle/>
          <a:p>
            <a:r>
              <a:rPr lang="en-US" dirty="0">
                <a:solidFill>
                  <a:schemeClr val="accent1"/>
                </a:solidFill>
              </a:rPr>
              <a:t>The response of brightness temperature to emissivity in different </a:t>
            </a:r>
            <a:r>
              <a:rPr lang="en-US" dirty="0" smtClean="0">
                <a:solidFill>
                  <a:schemeClr val="accent1"/>
                </a:solidFill>
              </a:rPr>
              <a:t>IWP</a:t>
            </a:r>
            <a:endParaRPr lang="en-US" dirty="0" smtClean="0">
              <a:solidFill>
                <a:schemeClr val="accent1"/>
              </a:solidFill>
            </a:endParaRPr>
          </a:p>
          <a:p>
            <a:r>
              <a:rPr lang="en-US" dirty="0" smtClean="0"/>
              <a:t>Nearly the same to LWP results.</a:t>
            </a:r>
            <a:endParaRPr lang="en-US" dirty="0"/>
          </a:p>
          <a:p>
            <a:r>
              <a:rPr lang="en-US" dirty="0" smtClean="0"/>
              <a:t>Only the 89GHz has been affected by IWP. In this channel, the more IWP it has, the higher brightness temperature is. </a:t>
            </a:r>
            <a:endParaRPr lang="en-US" dirty="0"/>
          </a:p>
          <a:p>
            <a:endParaRPr lang="en-US" dirty="0"/>
          </a:p>
        </p:txBody>
      </p:sp>
      <p:pic>
        <p:nvPicPr>
          <p:cNvPr id="6" name="Picture 5"/>
          <p:cNvPicPr/>
          <p:nvPr/>
        </p:nvPicPr>
        <p:blipFill>
          <a:blip r:embed="rId2"/>
          <a:stretch>
            <a:fillRect/>
          </a:stretch>
        </p:blipFill>
        <p:spPr>
          <a:xfrm>
            <a:off x="1580606" y="0"/>
            <a:ext cx="5943600" cy="4051935"/>
          </a:xfrm>
          <a:prstGeom prst="rect">
            <a:avLst/>
          </a:prstGeom>
        </p:spPr>
      </p:pic>
    </p:spTree>
    <p:extLst>
      <p:ext uri="{BB962C8B-B14F-4D97-AF65-F5344CB8AC3E}">
        <p14:creationId xmlns:p14="http://schemas.microsoft.com/office/powerpoint/2010/main" val="13672080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Summary</a:t>
            </a:r>
            <a:endParaRPr lang="en-US" dirty="0"/>
          </a:p>
        </p:txBody>
      </p:sp>
      <p:sp>
        <p:nvSpPr>
          <p:cNvPr id="3" name="Content Placeholder 2"/>
          <p:cNvSpPr>
            <a:spLocks noGrp="1"/>
          </p:cNvSpPr>
          <p:nvPr>
            <p:ph idx="1"/>
          </p:nvPr>
        </p:nvSpPr>
        <p:spPr>
          <a:xfrm>
            <a:off x="457200" y="1295400"/>
            <a:ext cx="8229600" cy="5181600"/>
          </a:xfrm>
        </p:spPr>
        <p:txBody>
          <a:bodyPr>
            <a:normAutofit fontScale="62500" lnSpcReduction="20000"/>
          </a:bodyPr>
          <a:lstStyle/>
          <a:p>
            <a:pPr marL="514350" indent="-514350">
              <a:buAutoNum type="arabicParenBoth"/>
            </a:pPr>
            <a:r>
              <a:rPr lang="en-US" dirty="0" smtClean="0"/>
              <a:t>Use CRTM to study responses to </a:t>
            </a:r>
            <a:r>
              <a:rPr lang="en-US" dirty="0"/>
              <a:t>different land surface properties </a:t>
            </a:r>
            <a:r>
              <a:rPr lang="en-US" dirty="0" smtClean="0"/>
              <a:t>emissivity (like soil moisture, soil temperature, vegetation fraction and snow depth).</a:t>
            </a:r>
          </a:p>
          <a:p>
            <a:pPr marL="514350" indent="-514350">
              <a:buAutoNum type="arabicParenBoth"/>
            </a:pPr>
            <a:r>
              <a:rPr lang="en-US" dirty="0" smtClean="0"/>
              <a:t>Input the NCEP FNL and MODIS data to CRTM, and get the results about global emissivity distribution of different channels.</a:t>
            </a:r>
          </a:p>
          <a:p>
            <a:pPr marL="514350" indent="-514350">
              <a:buAutoNum type="arabicParenBoth"/>
            </a:pPr>
            <a:r>
              <a:rPr lang="en-US" dirty="0" smtClean="0"/>
              <a:t>Use MWRT to </a:t>
            </a:r>
            <a:r>
              <a:rPr lang="en-US" dirty="0"/>
              <a:t>study </a:t>
            </a:r>
            <a:r>
              <a:rPr lang="en-US" dirty="0" smtClean="0"/>
              <a:t>environment properties influence on </a:t>
            </a:r>
            <a:r>
              <a:rPr lang="en-US" dirty="0"/>
              <a:t>transmission of the microwave </a:t>
            </a:r>
            <a:r>
              <a:rPr lang="en-US" dirty="0" smtClean="0"/>
              <a:t>radiation </a:t>
            </a:r>
            <a:r>
              <a:rPr lang="en-US" dirty="0" smtClean="0"/>
              <a:t>in the clear sky (emissivity, surface temperature and CWV).</a:t>
            </a:r>
          </a:p>
          <a:p>
            <a:pPr marL="514350" indent="-514350">
              <a:buAutoNum type="arabicParenBoth"/>
            </a:pPr>
            <a:r>
              <a:rPr lang="en-US" dirty="0" smtClean="0"/>
              <a:t>Combine the CRTM and MWRT to study the sensitivity of </a:t>
            </a:r>
            <a:r>
              <a:rPr lang="en-US" dirty="0"/>
              <a:t>different land surface properties </a:t>
            </a:r>
            <a:r>
              <a:rPr lang="en-US" dirty="0" smtClean="0"/>
              <a:t>to brightness temperature.</a:t>
            </a:r>
            <a:endParaRPr lang="en-US" dirty="0" smtClean="0"/>
          </a:p>
          <a:p>
            <a:pPr marL="514350" indent="-514350">
              <a:buAutoNum type="arabicParenBoth"/>
            </a:pPr>
            <a:r>
              <a:rPr lang="en-US" dirty="0" smtClean="0"/>
              <a:t>Study the non-precipitation cloud impact on the transmission of the radiation (IWP,LWP). </a:t>
            </a:r>
          </a:p>
          <a:p>
            <a:pPr marL="514350" indent="-514350">
              <a:buAutoNum type="arabicParenBoth"/>
            </a:pPr>
            <a:r>
              <a:rPr lang="en-US" dirty="0" smtClean="0"/>
              <a:t>Since we can’t find the exact global atmosphere profile to input the MWRT, we don’t simulate the global brightness temperature in this study. These results are only the element study of the retrieval. If we need a more accurate and comprehensive result, a deeper understanding of the physics mechanism and a more specific retrieval model are necessary.</a:t>
            </a:r>
            <a:endParaRPr lang="en-US" dirty="0"/>
          </a:p>
        </p:txBody>
      </p:sp>
    </p:spTree>
    <p:extLst>
      <p:ext uri="{BB962C8B-B14F-4D97-AF65-F5344CB8AC3E}">
        <p14:creationId xmlns:p14="http://schemas.microsoft.com/office/powerpoint/2010/main" val="2654473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Method &amp; Models</a:t>
            </a:r>
            <a:endParaRPr lang="en-US" dirty="0"/>
          </a:p>
        </p:txBody>
      </p:sp>
      <p:sp>
        <p:nvSpPr>
          <p:cNvPr id="3" name="Content Placeholder 2"/>
          <p:cNvSpPr>
            <a:spLocks noGrp="1"/>
          </p:cNvSpPr>
          <p:nvPr>
            <p:ph idx="1"/>
          </p:nvPr>
        </p:nvSpPr>
        <p:spPr/>
        <p:txBody>
          <a:bodyPr/>
          <a:lstStyle/>
          <a:p>
            <a:r>
              <a:rPr lang="en-US" dirty="0">
                <a:solidFill>
                  <a:schemeClr val="accent1"/>
                </a:solidFill>
              </a:rPr>
              <a:t>CRTM</a:t>
            </a:r>
            <a:r>
              <a:rPr lang="en-US" dirty="0"/>
              <a:t> (Community Radiative Transfer Model) is a model of NCEP, in this study, I used the a subroutine called </a:t>
            </a:r>
            <a:r>
              <a:rPr lang="en-US" dirty="0" err="1"/>
              <a:t>NESDIS_LandEM</a:t>
            </a:r>
            <a:r>
              <a:rPr lang="en-US" dirty="0"/>
              <a:t> to calculate the emissivity of the land surface. The input variables of this function are frequencies, angle, soil temperature, soil moisture content, vegetation cover, snow depth. The output variables are emissivity of horizontal and vertical polarization</a:t>
            </a:r>
          </a:p>
        </p:txBody>
      </p:sp>
      <p:pic>
        <p:nvPicPr>
          <p:cNvPr id="4" name="Picture 3"/>
          <p:cNvPicPr/>
          <p:nvPr/>
        </p:nvPicPr>
        <p:blipFill>
          <a:blip r:embed="rId2"/>
          <a:stretch>
            <a:fillRect/>
          </a:stretch>
        </p:blipFill>
        <p:spPr>
          <a:xfrm>
            <a:off x="1295400" y="2057400"/>
            <a:ext cx="6324600" cy="3276600"/>
          </a:xfrm>
          <a:prstGeom prst="rect">
            <a:avLst/>
          </a:prstGeom>
        </p:spPr>
      </p:pic>
    </p:spTree>
    <p:extLst>
      <p:ext uri="{BB962C8B-B14F-4D97-AF65-F5344CB8AC3E}">
        <p14:creationId xmlns:p14="http://schemas.microsoft.com/office/powerpoint/2010/main" val="338904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609600"/>
            <a:ext cx="8229600" cy="5440363"/>
          </a:xfrm>
        </p:spPr>
        <p:txBody>
          <a:bodyPr>
            <a:normAutofit lnSpcReduction="10000"/>
          </a:bodyPr>
          <a:lstStyle/>
          <a:p>
            <a:r>
              <a:rPr lang="en-US" dirty="0"/>
              <a:t>surface is divided into 3 layers </a:t>
            </a:r>
            <a:endParaRPr lang="en-US" dirty="0" smtClean="0"/>
          </a:p>
          <a:p>
            <a:pPr marL="514350" indent="-514350">
              <a:buAutoNum type="arabicPeriod"/>
            </a:pPr>
            <a:r>
              <a:rPr lang="en-US" dirty="0" smtClean="0">
                <a:solidFill>
                  <a:schemeClr val="accent1"/>
                </a:solidFill>
              </a:rPr>
              <a:t>air layer </a:t>
            </a:r>
          </a:p>
          <a:p>
            <a:pPr marL="0" indent="0">
              <a:buNone/>
            </a:pPr>
            <a:r>
              <a:rPr lang="en-US" dirty="0" smtClean="0">
                <a:solidFill>
                  <a:schemeClr val="accent1"/>
                </a:solidFill>
              </a:rPr>
              <a:t>2. </a:t>
            </a:r>
            <a:r>
              <a:rPr lang="en-US" dirty="0">
                <a:solidFill>
                  <a:schemeClr val="accent1"/>
                </a:solidFill>
              </a:rPr>
              <a:t>scattering </a:t>
            </a:r>
            <a:r>
              <a:rPr lang="en-US" dirty="0" smtClean="0">
                <a:solidFill>
                  <a:schemeClr val="accent1"/>
                </a:solidFill>
              </a:rPr>
              <a:t>particles layer</a:t>
            </a:r>
          </a:p>
          <a:p>
            <a:pPr marL="0" indent="0">
              <a:buNone/>
            </a:pPr>
            <a:r>
              <a:rPr lang="en-US" dirty="0" smtClean="0">
                <a:solidFill>
                  <a:schemeClr val="accent1"/>
                </a:solidFill>
              </a:rPr>
              <a:t>3. Soil layer</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sz="2000" dirty="0"/>
              <a:t>every layer can emit microwave radiation itself, according to the radiation reached the first layer plus the radiation reflected from the upper sky, we can calculate the emissivity of the land surface</a:t>
            </a:r>
          </a:p>
        </p:txBody>
      </p:sp>
      <p:pic>
        <p:nvPicPr>
          <p:cNvPr id="4" name="Picture 3"/>
          <p:cNvPicPr/>
          <p:nvPr/>
        </p:nvPicPr>
        <p:blipFill>
          <a:blip r:embed="rId2"/>
          <a:stretch>
            <a:fillRect/>
          </a:stretch>
        </p:blipFill>
        <p:spPr>
          <a:xfrm>
            <a:off x="2895600" y="2179320"/>
            <a:ext cx="5181600" cy="2590800"/>
          </a:xfrm>
          <a:prstGeom prst="rect">
            <a:avLst/>
          </a:prstGeom>
        </p:spPr>
      </p:pic>
    </p:spTree>
    <p:extLst>
      <p:ext uri="{BB962C8B-B14F-4D97-AF65-F5344CB8AC3E}">
        <p14:creationId xmlns:p14="http://schemas.microsoft.com/office/powerpoint/2010/main" val="304014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219200"/>
            <a:ext cx="8229600" cy="4906963"/>
          </a:xfrm>
        </p:spPr>
        <p:txBody>
          <a:bodyPr>
            <a:normAutofit/>
          </a:bodyPr>
          <a:lstStyle/>
          <a:p>
            <a:r>
              <a:rPr lang="en-US" dirty="0">
                <a:solidFill>
                  <a:schemeClr val="accent1"/>
                </a:solidFill>
                <a:ea typeface="Calibri"/>
                <a:cs typeface="Times New Roman"/>
              </a:rPr>
              <a:t>MWRT</a:t>
            </a:r>
            <a:r>
              <a:rPr lang="en-US" dirty="0">
                <a:ea typeface="Calibri"/>
                <a:cs typeface="Times New Roman"/>
              </a:rPr>
              <a:t> (Microwave Radiation transfer) is a fast and accurate transfer model. It can simulate the transfer from ocean and land surface to the </a:t>
            </a:r>
            <a:r>
              <a:rPr lang="en-US" dirty="0" smtClean="0">
                <a:ea typeface="Calibri"/>
                <a:cs typeface="Times New Roman"/>
              </a:rPr>
              <a:t>atmosphere</a:t>
            </a:r>
          </a:p>
          <a:p>
            <a:r>
              <a:rPr lang="en-US" dirty="0"/>
              <a:t>The discrete ordinate method (DOM) with sufficient stream number has been proven to solve radiative transfer problems </a:t>
            </a:r>
            <a:endParaRPr lang="en-US" dirty="0" smtClean="0"/>
          </a:p>
          <a:p>
            <a:r>
              <a:rPr lang="en-US" dirty="0"/>
              <a:t>MWRT adapted the 4-stream DOM method to solve the radiative transfer</a:t>
            </a:r>
          </a:p>
        </p:txBody>
      </p:sp>
    </p:spTree>
    <p:extLst>
      <p:ext uri="{BB962C8B-B14F-4D97-AF65-F5344CB8AC3E}">
        <p14:creationId xmlns:p14="http://schemas.microsoft.com/office/powerpoint/2010/main" val="3187053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52400"/>
            <a:ext cx="8229600" cy="4525963"/>
          </a:xfrm>
        </p:spPr>
        <p:txBody>
          <a:bodyPr>
            <a:normAutofit/>
          </a:bodyPr>
          <a:lstStyle/>
          <a:p>
            <a:r>
              <a:rPr lang="en-US" sz="2400" dirty="0"/>
              <a:t>The Advanced Microwave Scanning Radiometer for EOS (AMSR-E) is a twelve-channel, six-frequency, total power passive-microwave radiometer system. It measures brightness temperatures at 6.925, 10.65, 18.7, 23.8, 36.5, and 89.0 GHz. Vertically and horizontally polarized measurements are taken at all channels. </a:t>
            </a:r>
          </a:p>
        </p:txBody>
      </p:sp>
      <p:pic>
        <p:nvPicPr>
          <p:cNvPr id="2050" name="Picture 2" descr="http://aqua.nasa.gov/about/images/ams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590800"/>
            <a:ext cx="5562600" cy="3678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505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goals</a:t>
            </a:r>
          </a:p>
        </p:txBody>
      </p:sp>
      <p:sp>
        <p:nvSpPr>
          <p:cNvPr id="3" name="Content Placeholder 2"/>
          <p:cNvSpPr>
            <a:spLocks noGrp="1"/>
          </p:cNvSpPr>
          <p:nvPr>
            <p:ph idx="1"/>
          </p:nvPr>
        </p:nvSpPr>
        <p:spPr/>
        <p:txBody>
          <a:bodyPr>
            <a:normAutofit fontScale="70000" lnSpcReduction="20000"/>
          </a:bodyPr>
          <a:lstStyle/>
          <a:p>
            <a:pPr marL="514350" indent="-514350">
              <a:buAutoNum type="arabicParenBoth"/>
            </a:pPr>
            <a:r>
              <a:rPr lang="en-US" dirty="0" smtClean="0"/>
              <a:t>Understanding </a:t>
            </a:r>
            <a:r>
              <a:rPr lang="en-US" dirty="0"/>
              <a:t>how the land surface properties affect the emissivity. This will provide theoretical analysis for retrieving the parameters such soil temperature, soil moisture and vegetation cover. </a:t>
            </a:r>
            <a:endParaRPr lang="en-US" dirty="0" smtClean="0"/>
          </a:p>
          <a:p>
            <a:pPr marL="514350" indent="-514350">
              <a:buAutoNum type="arabicParenBoth"/>
            </a:pPr>
            <a:r>
              <a:rPr lang="en-US" dirty="0" smtClean="0"/>
              <a:t>Understanding </a:t>
            </a:r>
            <a:r>
              <a:rPr lang="en-US" dirty="0"/>
              <a:t>in the clear sky, how water vapor affect the transmission of the microwave radiation. This will provide theoretical analysis for choosing the proper channel in remote sensing. </a:t>
            </a:r>
            <a:endParaRPr lang="en-US" dirty="0" smtClean="0"/>
          </a:p>
          <a:p>
            <a:pPr marL="514350" indent="-514350">
              <a:buAutoNum type="arabicParenBoth"/>
            </a:pPr>
            <a:r>
              <a:rPr lang="en-US" dirty="0" smtClean="0"/>
              <a:t>Understanding </a:t>
            </a:r>
            <a:r>
              <a:rPr lang="en-US" dirty="0"/>
              <a:t>how non-precipitation clouds affect the transmission of the radiation. This will provide theoretical analysis for eliminating the clouds and choosing a proper channel in remote sensing. </a:t>
            </a:r>
            <a:endParaRPr lang="en-US" dirty="0" smtClean="0"/>
          </a:p>
          <a:p>
            <a:pPr marL="514350" indent="-514350">
              <a:buAutoNum type="arabicParenBoth"/>
            </a:pPr>
            <a:r>
              <a:rPr lang="en-US" dirty="0" smtClean="0"/>
              <a:t>Getting </a:t>
            </a:r>
            <a:r>
              <a:rPr lang="en-US" dirty="0"/>
              <a:t>global emissivity distribution data set after simulation.  </a:t>
            </a:r>
          </a:p>
          <a:p>
            <a:endParaRPr lang="en-US" dirty="0"/>
          </a:p>
        </p:txBody>
      </p:sp>
    </p:spTree>
    <p:extLst>
      <p:ext uri="{BB962C8B-B14F-4D97-AF65-F5344CB8AC3E}">
        <p14:creationId xmlns:p14="http://schemas.microsoft.com/office/powerpoint/2010/main" val="38363382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dirty="0" smtClean="0">
                <a:solidFill>
                  <a:schemeClr val="accent1"/>
                </a:solidFill>
              </a:rPr>
              <a:t>Simulation experiments (CRTM)</a:t>
            </a:r>
            <a:r>
              <a:rPr lang="en-US" dirty="0" smtClean="0">
                <a:solidFill>
                  <a:schemeClr val="accent1"/>
                </a:solidFill>
              </a:rPr>
              <a:t/>
            </a:r>
            <a:br>
              <a:rPr lang="en-US" dirty="0" smtClean="0">
                <a:solidFill>
                  <a:schemeClr val="accent1"/>
                </a:solidFill>
              </a:rPr>
            </a:br>
            <a:r>
              <a:rPr lang="en-US" dirty="0" smtClean="0">
                <a:solidFill>
                  <a:schemeClr val="accent1"/>
                </a:solidFill>
              </a:rPr>
              <a:t>-</a:t>
            </a:r>
            <a:r>
              <a:rPr lang="en-US" sz="2700" b="1" dirty="0" smtClean="0">
                <a:solidFill>
                  <a:schemeClr val="accent1"/>
                </a:solidFill>
              </a:rPr>
              <a:t>The </a:t>
            </a:r>
            <a:r>
              <a:rPr lang="en-US" sz="2700" b="1" dirty="0">
                <a:solidFill>
                  <a:schemeClr val="accent1"/>
                </a:solidFill>
              </a:rPr>
              <a:t>response of land surface emissivity to land properties</a:t>
            </a:r>
            <a:r>
              <a:rPr lang="en-US" dirty="0"/>
              <a:t/>
            </a:r>
            <a:br>
              <a:rPr lang="en-US" dirty="0"/>
            </a:br>
            <a:endParaRPr lang="en-US" dirty="0"/>
          </a:p>
        </p:txBody>
      </p:sp>
      <p:sp>
        <p:nvSpPr>
          <p:cNvPr id="3" name="Content Placeholder 2"/>
          <p:cNvSpPr>
            <a:spLocks noGrp="1"/>
          </p:cNvSpPr>
          <p:nvPr>
            <p:ph idx="1"/>
          </p:nvPr>
        </p:nvSpPr>
        <p:spPr>
          <a:xfrm>
            <a:off x="685800" y="4495800"/>
            <a:ext cx="8001000" cy="2438400"/>
          </a:xfrm>
        </p:spPr>
        <p:txBody>
          <a:bodyPr>
            <a:normAutofit fontScale="47500" lnSpcReduction="20000"/>
          </a:bodyPr>
          <a:lstStyle/>
          <a:p>
            <a:pPr marL="0" indent="0">
              <a:buNone/>
            </a:pPr>
            <a:r>
              <a:rPr lang="en-US" sz="4500" b="1" dirty="0">
                <a:solidFill>
                  <a:schemeClr val="accent1"/>
                </a:solidFill>
              </a:rPr>
              <a:t>The response of emissivity to soil moisture </a:t>
            </a:r>
            <a:r>
              <a:rPr lang="en-US" sz="4500" b="1" dirty="0" smtClean="0">
                <a:solidFill>
                  <a:schemeClr val="accent1"/>
                </a:solidFill>
              </a:rPr>
              <a:t>content:</a:t>
            </a:r>
          </a:p>
          <a:p>
            <a:pPr marL="0" indent="0">
              <a:buNone/>
            </a:pPr>
            <a:r>
              <a:rPr lang="en-US" sz="4500" dirty="0" smtClean="0"/>
              <a:t>When </a:t>
            </a:r>
            <a:r>
              <a:rPr lang="en-US" sz="4500" dirty="0"/>
              <a:t>increasing the soil moisture, the horizontal and vertical emissivity will decrease</a:t>
            </a:r>
            <a:r>
              <a:rPr lang="en-US" sz="4500" dirty="0" smtClean="0"/>
              <a:t>.</a:t>
            </a:r>
          </a:p>
          <a:p>
            <a:pPr marL="0" indent="0">
              <a:buNone/>
            </a:pPr>
            <a:r>
              <a:rPr lang="en-US" sz="4500" dirty="0" smtClean="0"/>
              <a:t>The </a:t>
            </a:r>
            <a:r>
              <a:rPr lang="en-US" sz="4500" dirty="0"/>
              <a:t>soil moisture content changes the permittivity of the soil</a:t>
            </a:r>
            <a:r>
              <a:rPr lang="en-US" sz="4500" dirty="0" smtClean="0"/>
              <a:t>.</a:t>
            </a:r>
          </a:p>
          <a:p>
            <a:pPr marL="0" indent="0">
              <a:buNone/>
            </a:pPr>
            <a:r>
              <a:rPr lang="en-US" sz="4500" dirty="0" smtClean="0"/>
              <a:t>The </a:t>
            </a:r>
            <a:r>
              <a:rPr lang="en-US" sz="4500" dirty="0"/>
              <a:t>sensitivities of the emissivity in lower frequencies are bigger than that in higher frequencies. </a:t>
            </a:r>
            <a:endParaRPr lang="en-US" sz="4500" dirty="0" smtClean="0"/>
          </a:p>
          <a:p>
            <a:pPr marL="0" indent="0">
              <a:buNone/>
            </a:pPr>
            <a:r>
              <a:rPr lang="en-US" sz="4500" dirty="0"/>
              <a:t>T</a:t>
            </a:r>
            <a:r>
              <a:rPr lang="en-US" sz="4500" dirty="0" smtClean="0"/>
              <a:t>he </a:t>
            </a:r>
            <a:r>
              <a:rPr lang="en-US" sz="4500" dirty="0"/>
              <a:t>emissivity of horizontal polarization is more sensitive than that of vertical polarization. </a:t>
            </a:r>
          </a:p>
          <a:p>
            <a:pPr marL="0" indent="0">
              <a:buNone/>
            </a:pPr>
            <a:endParaRPr lang="en-US" dirty="0"/>
          </a:p>
        </p:txBody>
      </p:sp>
      <p:pic>
        <p:nvPicPr>
          <p:cNvPr id="4" name="Picture 3"/>
          <p:cNvPicPr/>
          <p:nvPr/>
        </p:nvPicPr>
        <p:blipFill>
          <a:blip r:embed="rId2"/>
          <a:stretch>
            <a:fillRect/>
          </a:stretch>
        </p:blipFill>
        <p:spPr>
          <a:xfrm>
            <a:off x="2127068" y="1071154"/>
            <a:ext cx="4343400" cy="1027612"/>
          </a:xfrm>
          <a:prstGeom prst="rect">
            <a:avLst/>
          </a:prstGeom>
        </p:spPr>
      </p:pic>
      <p:pic>
        <p:nvPicPr>
          <p:cNvPr id="5" name="Picture 4"/>
          <p:cNvPicPr/>
          <p:nvPr/>
        </p:nvPicPr>
        <p:blipFill>
          <a:blip r:embed="rId3"/>
          <a:stretch>
            <a:fillRect/>
          </a:stretch>
        </p:blipFill>
        <p:spPr>
          <a:xfrm>
            <a:off x="1510937" y="2057401"/>
            <a:ext cx="5575663" cy="2472054"/>
          </a:xfrm>
          <a:prstGeom prst="rect">
            <a:avLst/>
          </a:prstGeom>
        </p:spPr>
      </p:pic>
    </p:spTree>
    <p:extLst>
      <p:ext uri="{BB962C8B-B14F-4D97-AF65-F5344CB8AC3E}">
        <p14:creationId xmlns:p14="http://schemas.microsoft.com/office/powerpoint/2010/main" val="42843511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1600" y="76200"/>
            <a:ext cx="3505200" cy="6049963"/>
          </a:xfrm>
        </p:spPr>
        <p:txBody>
          <a:bodyPr>
            <a:normAutofit/>
          </a:bodyPr>
          <a:lstStyle/>
          <a:p>
            <a:pPr marL="0" indent="0">
              <a:buNone/>
            </a:pPr>
            <a:r>
              <a:rPr lang="en-US" sz="1600" b="1" dirty="0">
                <a:solidFill>
                  <a:schemeClr val="accent1"/>
                </a:solidFill>
              </a:rPr>
              <a:t>The response of emissivity to soil </a:t>
            </a:r>
            <a:r>
              <a:rPr lang="en-US" sz="1600" b="1" dirty="0" smtClean="0">
                <a:solidFill>
                  <a:schemeClr val="accent1"/>
                </a:solidFill>
              </a:rPr>
              <a:t>temperature</a:t>
            </a:r>
          </a:p>
          <a:p>
            <a:pPr marL="0" indent="0">
              <a:buNone/>
            </a:pPr>
            <a:r>
              <a:rPr lang="en-US" sz="1600" dirty="0"/>
              <a:t>When the soil temperature increases, the emissivity of 89GHz, 36.5GHz, 23.8GHz and 18.7GHz decrease. The emissivity of 10.65GHZ and 6.925GHz will decrease first and then increase slightly. It is also because the soil temperature changes the permittivity of the soil. </a:t>
            </a:r>
            <a:endParaRPr lang="en-US" sz="1600" dirty="0" smtClean="0"/>
          </a:p>
          <a:p>
            <a:pPr marL="0" indent="0">
              <a:buNone/>
            </a:pPr>
            <a:r>
              <a:rPr lang="en-US" sz="1600" dirty="0" smtClean="0"/>
              <a:t>The </a:t>
            </a:r>
            <a:r>
              <a:rPr lang="en-US" sz="1600" dirty="0"/>
              <a:t>emissivity in 36.5GHz is most </a:t>
            </a:r>
            <a:r>
              <a:rPr lang="en-US" sz="1600" dirty="0" smtClean="0"/>
              <a:t>sensitive.</a:t>
            </a:r>
          </a:p>
          <a:p>
            <a:pPr marL="0" indent="0">
              <a:buNone/>
            </a:pPr>
            <a:endParaRPr lang="en-US" sz="1600" dirty="0" smtClean="0"/>
          </a:p>
          <a:p>
            <a:pPr marL="0" indent="0">
              <a:buNone/>
            </a:pPr>
            <a:r>
              <a:rPr lang="en-US" sz="1600" b="1" dirty="0">
                <a:solidFill>
                  <a:schemeClr val="accent1"/>
                </a:solidFill>
              </a:rPr>
              <a:t>The response of emissivity to vegetation </a:t>
            </a:r>
            <a:r>
              <a:rPr lang="en-US" sz="1600" b="1" dirty="0" smtClean="0">
                <a:solidFill>
                  <a:schemeClr val="accent1"/>
                </a:solidFill>
              </a:rPr>
              <a:t>cover</a:t>
            </a:r>
          </a:p>
          <a:p>
            <a:pPr marL="0" indent="0">
              <a:buNone/>
            </a:pPr>
            <a:r>
              <a:rPr lang="en-US" sz="1600" dirty="0"/>
              <a:t>T</a:t>
            </a:r>
            <a:r>
              <a:rPr lang="en-US" sz="1600" dirty="0" smtClean="0"/>
              <a:t>he </a:t>
            </a:r>
            <a:r>
              <a:rPr lang="en-US" sz="1600" dirty="0"/>
              <a:t>emissivity in 89GHz will decrease and then </a:t>
            </a:r>
            <a:r>
              <a:rPr lang="en-US" sz="1600" dirty="0" smtClean="0"/>
              <a:t>increase. The </a:t>
            </a:r>
            <a:r>
              <a:rPr lang="en-US" sz="1600" dirty="0"/>
              <a:t>emissivity in other frequencies will all increase</a:t>
            </a:r>
            <a:r>
              <a:rPr lang="en-US" sz="1600" dirty="0" smtClean="0"/>
              <a:t>.</a:t>
            </a:r>
          </a:p>
          <a:p>
            <a:pPr marL="0" indent="0">
              <a:buNone/>
            </a:pPr>
            <a:r>
              <a:rPr lang="en-US" sz="1600" dirty="0"/>
              <a:t>T</a:t>
            </a:r>
            <a:r>
              <a:rPr lang="en-US" sz="1600" dirty="0" smtClean="0"/>
              <a:t>he </a:t>
            </a:r>
            <a:r>
              <a:rPr lang="en-US" sz="1600" dirty="0"/>
              <a:t>increasing area of vegetation canopy will scatter the microwave radiation emitted from the soil surface, causing the decrease of the </a:t>
            </a:r>
            <a:r>
              <a:rPr lang="en-US" sz="1600" dirty="0" smtClean="0"/>
              <a:t>emissivity.</a:t>
            </a:r>
            <a:endParaRPr lang="en-US" sz="1600" dirty="0"/>
          </a:p>
        </p:txBody>
      </p:sp>
      <p:grpSp>
        <p:nvGrpSpPr>
          <p:cNvPr id="12" name="Group 11"/>
          <p:cNvGrpSpPr/>
          <p:nvPr/>
        </p:nvGrpSpPr>
        <p:grpSpPr>
          <a:xfrm>
            <a:off x="76200" y="533400"/>
            <a:ext cx="5105400" cy="2286000"/>
            <a:chOff x="76200" y="533400"/>
            <a:chExt cx="5105400" cy="2286000"/>
          </a:xfrm>
        </p:grpSpPr>
        <p:pic>
          <p:nvPicPr>
            <p:cNvPr id="4" name="Picture 3"/>
            <p:cNvPicPr/>
            <p:nvPr/>
          </p:nvPicPr>
          <p:blipFill>
            <a:blip r:embed="rId2"/>
            <a:stretch>
              <a:fillRect/>
            </a:stretch>
          </p:blipFill>
          <p:spPr>
            <a:xfrm>
              <a:off x="152400" y="533400"/>
              <a:ext cx="5029200" cy="2286000"/>
            </a:xfrm>
            <a:prstGeom prst="rect">
              <a:avLst/>
            </a:prstGeom>
          </p:spPr>
        </p:pic>
        <p:pic>
          <p:nvPicPr>
            <p:cNvPr id="6" name="Picture 5"/>
            <p:cNvPicPr/>
            <p:nvPr/>
          </p:nvPicPr>
          <p:blipFill rotWithShape="1">
            <a:blip r:embed="rId3"/>
            <a:srcRect t="20520" r="95158" b="30161"/>
            <a:stretch/>
          </p:blipFill>
          <p:spPr>
            <a:xfrm>
              <a:off x="76200" y="914400"/>
              <a:ext cx="269966" cy="1219201"/>
            </a:xfrm>
            <a:prstGeom prst="rect">
              <a:avLst/>
            </a:prstGeom>
          </p:spPr>
        </p:pic>
        <p:pic>
          <p:nvPicPr>
            <p:cNvPr id="8" name="Picture 7"/>
            <p:cNvPicPr/>
            <p:nvPr/>
          </p:nvPicPr>
          <p:blipFill rotWithShape="1">
            <a:blip r:embed="rId3"/>
            <a:srcRect l="50294" t="22281" r="45489" b="29456"/>
            <a:stretch/>
          </p:blipFill>
          <p:spPr>
            <a:xfrm>
              <a:off x="2671355" y="927463"/>
              <a:ext cx="235132" cy="1193074"/>
            </a:xfrm>
            <a:prstGeom prst="rect">
              <a:avLst/>
            </a:prstGeom>
          </p:spPr>
        </p:pic>
      </p:grpSp>
      <p:grpSp>
        <p:nvGrpSpPr>
          <p:cNvPr id="2" name="Group 1"/>
          <p:cNvGrpSpPr/>
          <p:nvPr/>
        </p:nvGrpSpPr>
        <p:grpSpPr>
          <a:xfrm>
            <a:off x="76200" y="3276600"/>
            <a:ext cx="5029200" cy="2286000"/>
            <a:chOff x="76200" y="3276600"/>
            <a:chExt cx="5029200" cy="2286000"/>
          </a:xfrm>
        </p:grpSpPr>
        <p:pic>
          <p:nvPicPr>
            <p:cNvPr id="5" name="Picture 4"/>
            <p:cNvPicPr/>
            <p:nvPr/>
          </p:nvPicPr>
          <p:blipFill>
            <a:blip r:embed="rId4"/>
            <a:stretch>
              <a:fillRect/>
            </a:stretch>
          </p:blipFill>
          <p:spPr>
            <a:xfrm>
              <a:off x="134983" y="3276600"/>
              <a:ext cx="4970417" cy="2286000"/>
            </a:xfrm>
            <a:prstGeom prst="rect">
              <a:avLst/>
            </a:prstGeom>
          </p:spPr>
        </p:pic>
        <p:pic>
          <p:nvPicPr>
            <p:cNvPr id="9" name="Picture 8"/>
            <p:cNvPicPr/>
            <p:nvPr/>
          </p:nvPicPr>
          <p:blipFill rotWithShape="1">
            <a:blip r:embed="rId3"/>
            <a:srcRect l="50294" t="22281" r="45489" b="29456"/>
            <a:stretch/>
          </p:blipFill>
          <p:spPr>
            <a:xfrm>
              <a:off x="2671355" y="3733800"/>
              <a:ext cx="235132" cy="1193074"/>
            </a:xfrm>
            <a:prstGeom prst="rect">
              <a:avLst/>
            </a:prstGeom>
          </p:spPr>
        </p:pic>
        <p:pic>
          <p:nvPicPr>
            <p:cNvPr id="11" name="Picture 10"/>
            <p:cNvPicPr/>
            <p:nvPr/>
          </p:nvPicPr>
          <p:blipFill rotWithShape="1">
            <a:blip r:embed="rId3"/>
            <a:srcRect t="20520" r="95158" b="30161"/>
            <a:stretch/>
          </p:blipFill>
          <p:spPr>
            <a:xfrm>
              <a:off x="76200" y="3733800"/>
              <a:ext cx="269966" cy="1219201"/>
            </a:xfrm>
            <a:prstGeom prst="rect">
              <a:avLst/>
            </a:prstGeom>
          </p:spPr>
        </p:pic>
      </p:grpSp>
    </p:spTree>
    <p:extLst>
      <p:ext uri="{BB962C8B-B14F-4D97-AF65-F5344CB8AC3E}">
        <p14:creationId xmlns:p14="http://schemas.microsoft.com/office/powerpoint/2010/main" val="35780047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1522</TotalTime>
  <Words>1713</Words>
  <Application>Microsoft Office PowerPoint</Application>
  <PresentationFormat>On-screen Show (4:3)</PresentationFormat>
  <Paragraphs>104</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Numerical Simulation Research of the Microwave Radiation Transfer over the Complicated Land Surface Using CRTM and MWRT Models </vt:lpstr>
      <vt:lpstr>PowerPoint Presentation</vt:lpstr>
      <vt:lpstr>Method &amp; Models</vt:lpstr>
      <vt:lpstr>PowerPoint Presentation</vt:lpstr>
      <vt:lpstr>PowerPoint Presentation</vt:lpstr>
      <vt:lpstr>PowerPoint Presentation</vt:lpstr>
      <vt:lpstr>goals</vt:lpstr>
      <vt:lpstr>Simulation experiments (CRTM) -The response of land surface emissivity to land properties </vt:lpstr>
      <vt:lpstr>PowerPoint Presentation</vt:lpstr>
      <vt:lpstr>PowerPoint Presentation</vt:lpstr>
      <vt:lpstr>The global emissivity distribution from the simulation of CRTM</vt:lpstr>
      <vt:lpstr>PowerPoint Presentation</vt:lpstr>
      <vt:lpstr>PowerPoint Presentation</vt:lpstr>
      <vt:lpstr>PowerPoint Presentation</vt:lpstr>
      <vt:lpstr>PowerPoint Presentation</vt:lpstr>
      <vt:lpstr>PowerPoint Presentation</vt:lpstr>
      <vt:lpstr>PowerPoint Presentation</vt:lpstr>
      <vt:lpstr>Simulation experiments (MWRT) - the response of brightness temperature to the environmental parameters in the atmosphere </vt:lpstr>
      <vt:lpstr>PowerPoint Presentation</vt:lpstr>
      <vt:lpstr>PowerPoint Presentation</vt:lpstr>
      <vt:lpstr>PowerPoint Presentation</vt:lpstr>
      <vt:lpstr>Simulation of the response of brightness temperature to the land properties after combination of CRTM and MWRT</vt:lpstr>
      <vt:lpstr>PowerPoint Presentation</vt:lpstr>
      <vt:lpstr>Simulation of the response of brightness temperature when the non-precipitation clouds exits</vt:lpstr>
      <vt:lpstr>PowerPoint Presentation</vt:lpstr>
      <vt:lpstr>PowerPoint Presentation</vt:lpstr>
      <vt:lpstr>PowerPoint Presentation</vt:lpstr>
      <vt:lpstr>PowerPoint Presentation</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Numerical Simulation Research of the Microwave Radiation Transfer over the Complicated Land Surface Using CRTM and MWRT Models</dc:title>
  <dc:creator>Wang, Sirui</dc:creator>
  <cp:lastModifiedBy>Liu, Licheng</cp:lastModifiedBy>
  <cp:revision>34</cp:revision>
  <dcterms:created xsi:type="dcterms:W3CDTF">2006-08-16T00:00:00Z</dcterms:created>
  <dcterms:modified xsi:type="dcterms:W3CDTF">2014-12-09T03:45:44Z</dcterms:modified>
</cp:coreProperties>
</file>